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84" r:id="rId3"/>
  </p:sldMasterIdLst>
  <p:notesMasterIdLst>
    <p:notesMasterId r:id="rId62"/>
  </p:notesMasterIdLst>
  <p:sldIdLst>
    <p:sldId id="256" r:id="rId4"/>
    <p:sldId id="257" r:id="rId5"/>
    <p:sldId id="333" r:id="rId6"/>
    <p:sldId id="258" r:id="rId7"/>
    <p:sldId id="279" r:id="rId8"/>
    <p:sldId id="260" r:id="rId9"/>
    <p:sldId id="261" r:id="rId10"/>
    <p:sldId id="334" r:id="rId11"/>
    <p:sldId id="268" r:id="rId12"/>
    <p:sldId id="262" r:id="rId13"/>
    <p:sldId id="269" r:id="rId14"/>
    <p:sldId id="303" r:id="rId15"/>
    <p:sldId id="281" r:id="rId16"/>
    <p:sldId id="271" r:id="rId17"/>
    <p:sldId id="280" r:id="rId18"/>
    <p:sldId id="306" r:id="rId19"/>
    <p:sldId id="274" r:id="rId20"/>
    <p:sldId id="297" r:id="rId21"/>
    <p:sldId id="301" r:id="rId22"/>
    <p:sldId id="316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02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35" r:id="rId41"/>
    <p:sldId id="329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37" r:id="rId50"/>
    <p:sldId id="330" r:id="rId51"/>
    <p:sldId id="332" r:id="rId52"/>
    <p:sldId id="331" r:id="rId53"/>
    <p:sldId id="348" r:id="rId54"/>
    <p:sldId id="286" r:id="rId55"/>
    <p:sldId id="304" r:id="rId56"/>
    <p:sldId id="336" r:id="rId57"/>
    <p:sldId id="346" r:id="rId58"/>
    <p:sldId id="347" r:id="rId59"/>
    <p:sldId id="307" r:id="rId60"/>
    <p:sldId id="338" r:id="rId61"/>
  </p:sldIdLst>
  <p:sldSz cx="12192000" cy="6858000"/>
  <p:notesSz cx="6858000" cy="9144000"/>
  <p:embeddedFontLst>
    <p:embeddedFont>
      <p:font typeface="맑은 고딕" panose="020B0503020000020004" pitchFamily="50" charset="-127"/>
      <p:regular r:id="rId63"/>
      <p:bold r:id="rId64"/>
    </p:embeddedFont>
    <p:embeddedFont>
      <p:font typeface="휴먼모음T" panose="02030504000101010101" pitchFamily="18" charset="-127"/>
      <p:regular r:id="rId65"/>
    </p:embeddedFont>
    <p:embeddedFont>
      <p:font typeface="나눔고딕" panose="020D0604000000000000" pitchFamily="50" charset="-127"/>
      <p:regular r:id="rId66"/>
      <p:bold r:id="rId67"/>
    </p:embeddedFont>
    <p:embeddedFont>
      <p:font typeface="NanumGothic" panose="020D0604000000000000" pitchFamily="50" charset="-127"/>
      <p:regular r:id="rId68"/>
      <p:bold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1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62"/>
    <a:srgbClr val="404040"/>
    <a:srgbClr val="B4B4B4"/>
    <a:srgbClr val="A90052"/>
    <a:srgbClr val="D9D9D9"/>
    <a:srgbClr val="7B7A7C"/>
    <a:srgbClr val="D3D3D3"/>
    <a:srgbClr val="33CCFF"/>
    <a:srgbClr val="99CC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4" autoAdjust="0"/>
    <p:restoredTop sz="85640" autoAdjust="0"/>
  </p:normalViewPr>
  <p:slideViewPr>
    <p:cSldViewPr snapToGrid="0">
      <p:cViewPr varScale="1">
        <p:scale>
          <a:sx n="64" d="100"/>
          <a:sy n="64" d="100"/>
        </p:scale>
        <p:origin x="48" y="114"/>
      </p:cViewPr>
      <p:guideLst>
        <p:guide orient="horz" pos="2160"/>
        <p:guide pos="3840"/>
        <p:guide pos="483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DESKTOP-H2H6JNB\data\&#51204;&#52404;%20&#51068;&#5122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873516851134651E-2"/>
          <c:y val="5.945432353713339E-2"/>
          <c:w val="0.8685981074210084"/>
          <c:h val="0.91438577410652788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Sheet1!$C$3:$C$16</c:f>
              <c:strCache>
                <c:ptCount val="14"/>
                <c:pt idx="0">
                  <c:v>프로젝트 회의</c:v>
                </c:pt>
                <c:pt idx="1">
                  <c:v>데이터 수집</c:v>
                </c:pt>
                <c:pt idx="2">
                  <c:v>대신증권 API</c:v>
                </c:pt>
                <c:pt idx="3">
                  <c:v>Investing API</c:v>
                </c:pt>
                <c:pt idx="4">
                  <c:v>Selenium (KRX)</c:v>
                </c:pt>
                <c:pt idx="5">
                  <c:v>DART API</c:v>
                </c:pt>
                <c:pt idx="6">
                  <c:v>데이터베이스</c:v>
                </c:pt>
                <c:pt idx="7">
                  <c:v>데이터 전처리</c:v>
                </c:pt>
                <c:pt idx="8">
                  <c:v>모델 구현</c:v>
                </c:pt>
                <c:pt idx="9">
                  <c:v>강화학습 모델</c:v>
                </c:pt>
                <c:pt idx="10">
                  <c:v>딥러닝 모델</c:v>
                </c:pt>
                <c:pt idx="11">
                  <c:v>인터페이스</c:v>
                </c:pt>
                <c:pt idx="12">
                  <c:v>프론트엔드</c:v>
                </c:pt>
                <c:pt idx="13">
                  <c:v>백엔드</c:v>
                </c:pt>
              </c:strCache>
            </c:strRef>
          </c:cat>
          <c:val>
            <c:numRef>
              <c:f>Sheet1!$D$3:$D$16</c:f>
              <c:numCache>
                <c:formatCode>yy\/mm\/dd</c:formatCode>
                <c:ptCount val="14"/>
                <c:pt idx="0">
                  <c:v>44846</c:v>
                </c:pt>
                <c:pt idx="1">
                  <c:v>44858</c:v>
                </c:pt>
                <c:pt idx="2">
                  <c:v>44858</c:v>
                </c:pt>
                <c:pt idx="3">
                  <c:v>44864</c:v>
                </c:pt>
                <c:pt idx="4">
                  <c:v>44885</c:v>
                </c:pt>
                <c:pt idx="5">
                  <c:v>44858</c:v>
                </c:pt>
                <c:pt idx="6">
                  <c:v>44886</c:v>
                </c:pt>
                <c:pt idx="7">
                  <c:v>44900</c:v>
                </c:pt>
                <c:pt idx="8">
                  <c:v>44872</c:v>
                </c:pt>
                <c:pt idx="9">
                  <c:v>44875</c:v>
                </c:pt>
                <c:pt idx="10">
                  <c:v>44875</c:v>
                </c:pt>
                <c:pt idx="11">
                  <c:v>44893</c:v>
                </c:pt>
                <c:pt idx="12">
                  <c:v>44893</c:v>
                </c:pt>
                <c:pt idx="13">
                  <c:v>44893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39-4067-83F1-F3F416026004}"/>
            </c:ext>
          </c:extLst>
        </c:ser>
        <c:ser>
          <c:idx val="0"/>
          <c:order val="1"/>
          <c:tx>
            <c:strRef>
              <c:f>Sheet1!$F$2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0D4-4148-AFFC-929F91B0880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4-4148-AFFC-929F91B0880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0D4-4148-AFFC-929F91B08804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4-4148-AFFC-929F91B0880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0D4-4148-AFFC-929F91B08804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0D4-4148-AFFC-929F91B088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0D4-4148-AFFC-929F91B0880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0D4-4148-AFFC-929F91B0880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0D4-4148-AFFC-929F91B0880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2DA-4ED2-A741-07303042FAB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0D4-4148-AFFC-929F91B0880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60D4-4148-AFFC-929F91B08804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0D4-4148-AFFC-929F91B08804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60D4-4148-AFFC-929F91B088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Sheet1!$C$3:$C$16</c:f>
              <c:strCache>
                <c:ptCount val="14"/>
                <c:pt idx="0">
                  <c:v>프로젝트 회의</c:v>
                </c:pt>
                <c:pt idx="1">
                  <c:v>데이터 수집</c:v>
                </c:pt>
                <c:pt idx="2">
                  <c:v>대신증권 API</c:v>
                </c:pt>
                <c:pt idx="3">
                  <c:v>Investing API</c:v>
                </c:pt>
                <c:pt idx="4">
                  <c:v>Selenium (KRX)</c:v>
                </c:pt>
                <c:pt idx="5">
                  <c:v>DART API</c:v>
                </c:pt>
                <c:pt idx="6">
                  <c:v>데이터베이스</c:v>
                </c:pt>
                <c:pt idx="7">
                  <c:v>데이터 전처리</c:v>
                </c:pt>
                <c:pt idx="8">
                  <c:v>모델 구현</c:v>
                </c:pt>
                <c:pt idx="9">
                  <c:v>강화학습 모델</c:v>
                </c:pt>
                <c:pt idx="10">
                  <c:v>딥러닝 모델</c:v>
                </c:pt>
                <c:pt idx="11">
                  <c:v>인터페이스</c:v>
                </c:pt>
                <c:pt idx="12">
                  <c:v>프론트엔드</c:v>
                </c:pt>
                <c:pt idx="13">
                  <c:v>백엔드</c:v>
                </c:pt>
              </c:strCache>
            </c:strRef>
          </c:cat>
          <c:val>
            <c:numRef>
              <c:f>Sheet1!$F$3:$F$16</c:f>
              <c:numCache>
                <c:formatCode>General</c:formatCode>
                <c:ptCount val="14"/>
                <c:pt idx="0">
                  <c:v>9</c:v>
                </c:pt>
                <c:pt idx="1">
                  <c:v>42</c:v>
                </c:pt>
                <c:pt idx="2">
                  <c:v>18</c:v>
                </c:pt>
                <c:pt idx="3">
                  <c:v>12</c:v>
                </c:pt>
                <c:pt idx="4">
                  <c:v>15</c:v>
                </c:pt>
                <c:pt idx="5">
                  <c:v>21</c:v>
                </c:pt>
                <c:pt idx="6">
                  <c:v>14</c:v>
                </c:pt>
                <c:pt idx="7">
                  <c:v>7</c:v>
                </c:pt>
                <c:pt idx="8">
                  <c:v>37</c:v>
                </c:pt>
                <c:pt idx="9">
                  <c:v>41</c:v>
                </c:pt>
                <c:pt idx="10">
                  <c:v>57</c:v>
                </c:pt>
                <c:pt idx="11">
                  <c:v>39</c:v>
                </c:pt>
                <c:pt idx="12">
                  <c:v>39</c:v>
                </c:pt>
                <c:pt idx="13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39-4067-83F1-F3F416026004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Sheet1!$C$3:$C$16</c:f>
              <c:strCache>
                <c:ptCount val="14"/>
                <c:pt idx="0">
                  <c:v>프로젝트 회의</c:v>
                </c:pt>
                <c:pt idx="1">
                  <c:v>데이터 수집</c:v>
                </c:pt>
                <c:pt idx="2">
                  <c:v>대신증권 API</c:v>
                </c:pt>
                <c:pt idx="3">
                  <c:v>Investing API</c:v>
                </c:pt>
                <c:pt idx="4">
                  <c:v>Selenium (KRX)</c:v>
                </c:pt>
                <c:pt idx="5">
                  <c:v>DART API</c:v>
                </c:pt>
                <c:pt idx="6">
                  <c:v>데이터베이스</c:v>
                </c:pt>
                <c:pt idx="7">
                  <c:v>데이터 전처리</c:v>
                </c:pt>
                <c:pt idx="8">
                  <c:v>모델 구현</c:v>
                </c:pt>
                <c:pt idx="9">
                  <c:v>강화학습 모델</c:v>
                </c:pt>
                <c:pt idx="10">
                  <c:v>딥러닝 모델</c:v>
                </c:pt>
                <c:pt idx="11">
                  <c:v>인터페이스</c:v>
                </c:pt>
                <c:pt idx="12">
                  <c:v>프론트엔드</c:v>
                </c:pt>
                <c:pt idx="13">
                  <c:v>백엔드</c:v>
                </c:pt>
              </c:strCache>
            </c:strRef>
          </c:cat>
          <c:val>
            <c:numRef>
              <c:f>Sheet1!$E$3:$E$16</c:f>
              <c:numCache>
                <c:formatCode>yy\/mm\/dd</c:formatCode>
                <c:ptCount val="14"/>
                <c:pt idx="0">
                  <c:v>44855</c:v>
                </c:pt>
                <c:pt idx="1">
                  <c:v>44900</c:v>
                </c:pt>
                <c:pt idx="2">
                  <c:v>44876</c:v>
                </c:pt>
                <c:pt idx="3">
                  <c:v>44876</c:v>
                </c:pt>
                <c:pt idx="4">
                  <c:v>44900</c:v>
                </c:pt>
                <c:pt idx="5">
                  <c:v>44879</c:v>
                </c:pt>
                <c:pt idx="6">
                  <c:v>44900</c:v>
                </c:pt>
                <c:pt idx="7">
                  <c:v>44907</c:v>
                </c:pt>
                <c:pt idx="8">
                  <c:v>44909</c:v>
                </c:pt>
                <c:pt idx="9">
                  <c:v>44916</c:v>
                </c:pt>
                <c:pt idx="10">
                  <c:v>44932</c:v>
                </c:pt>
                <c:pt idx="11">
                  <c:v>44932</c:v>
                </c:pt>
                <c:pt idx="12">
                  <c:v>44932</c:v>
                </c:pt>
                <c:pt idx="13">
                  <c:v>44932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39-4067-83F1-F3F416026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8265904"/>
        <c:axId val="1408266320"/>
      </c:barChart>
      <c:catAx>
        <c:axId val="1408265904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408266320"/>
        <c:crosses val="autoZero"/>
        <c:auto val="1"/>
        <c:lblAlgn val="ctr"/>
        <c:lblOffset val="100"/>
        <c:noMultiLvlLbl val="0"/>
      </c:catAx>
      <c:valAx>
        <c:axId val="1408266320"/>
        <c:scaling>
          <c:orientation val="minMax"/>
          <c:max val="44937"/>
          <c:min val="4484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\/mm\/dd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408265904"/>
        <c:crosses val="autoZero"/>
        <c:crossBetween val="between"/>
        <c:majorUnit val="7"/>
        <c:min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22E22-824C-40B3-AF36-DDE1EBC4975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C3B13-E8C1-4C8D-982D-D22C2D425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4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수집된 데이터는 분봉과 </a:t>
            </a:r>
            <a:r>
              <a:rPr lang="ko-KR" altLang="en-US" dirty="0" err="1" smtClean="0"/>
              <a:t>일봉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병합처리</a:t>
            </a:r>
            <a:r>
              <a:rPr lang="ko-KR" altLang="en-US" dirty="0" smtClean="0"/>
              <a:t> 한 뒤 </a:t>
            </a:r>
            <a:r>
              <a:rPr lang="en-US" altLang="ko-KR" dirty="0" smtClean="0"/>
              <a:t>Pandas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Data Frame </a:t>
            </a:r>
            <a:r>
              <a:rPr lang="ko-KR" altLang="en-US" baseline="0" dirty="0" smtClean="0"/>
              <a:t>형태로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직접 </a:t>
            </a:r>
            <a:r>
              <a:rPr lang="en-US" altLang="ko-KR" baseline="0" dirty="0" smtClean="0"/>
              <a:t>insert</a:t>
            </a:r>
            <a:r>
              <a:rPr lang="ko-KR" altLang="en-US" baseline="0" dirty="0" smtClean="0"/>
              <a:t>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종목별로 별도 테이블 생성합니다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 데이터는 약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년 기간 동안 종목 데이터의 일부입니다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5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### </a:t>
            </a:r>
            <a:r>
              <a:rPr lang="ko-KR" altLang="en-US" dirty="0" smtClean="0"/>
              <a:t>채워 </a:t>
            </a:r>
            <a:r>
              <a:rPr lang="ko-KR" altLang="en-US" dirty="0" err="1" smtClean="0"/>
              <a:t>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##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2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### </a:t>
            </a:r>
            <a:r>
              <a:rPr lang="ko-KR" altLang="en-US" dirty="0" smtClean="0"/>
              <a:t>채워 </a:t>
            </a:r>
            <a:r>
              <a:rPr lang="ko-KR" altLang="en-US" dirty="0" err="1" smtClean="0"/>
              <a:t>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##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51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baseline="0" dirty="0" smtClean="0"/>
              <a:t>은 순환 신경망 기법의 하나로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기울기 소멸 문제를 최소화하여 </a:t>
            </a:r>
            <a:r>
              <a:rPr lang="ko-KR" altLang="en-US" baseline="0" dirty="0" err="1" smtClean="0"/>
              <a:t>시계열</a:t>
            </a:r>
            <a:r>
              <a:rPr lang="ko-KR" altLang="en-US" baseline="0" dirty="0" smtClean="0"/>
              <a:t> 데이터를 학습하는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</a:t>
            </a:r>
            <a:r>
              <a:rPr lang="en-US" altLang="ko-KR" baseline="0" dirty="0" smtClean="0"/>
              <a:t>LSTM</a:t>
            </a:r>
            <a:r>
              <a:rPr lang="ko-KR" altLang="en-US" baseline="0" dirty="0" smtClean="0"/>
              <a:t>층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개와 </a:t>
            </a:r>
            <a:r>
              <a:rPr lang="en-US" altLang="ko-KR" baseline="0" dirty="0" smtClean="0"/>
              <a:t>DENSE </a:t>
            </a:r>
            <a:r>
              <a:rPr lang="ko-KR" altLang="en-US" baseline="0" dirty="0" smtClean="0"/>
              <a:t>층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개로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층으로 구성하였습니다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최종 아웃풋이 </a:t>
            </a:r>
            <a:r>
              <a:rPr lang="en-US" altLang="ko-KR" baseline="0" dirty="0" smtClean="0"/>
              <a:t>0, 1 2</a:t>
            </a:r>
            <a:r>
              <a:rPr lang="ko-KR" altLang="en-US" baseline="0" dirty="0" smtClean="0"/>
              <a:t>개로 구성되어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 활성화 함수는 </a:t>
            </a:r>
            <a:r>
              <a:rPr lang="en-US" altLang="ko-KR" baseline="0" dirty="0" err="1" smtClean="0"/>
              <a:t>SoftMax</a:t>
            </a:r>
            <a:r>
              <a:rPr lang="ko-KR" altLang="en-US" baseline="0" dirty="0" smtClean="0"/>
              <a:t>를 활용하였습니다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보다 자세한 내용은 뒤에 추가로 설명하겠습니다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5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층마다 </a:t>
            </a:r>
            <a:r>
              <a:rPr lang="en-US" altLang="ko-KR" dirty="0" smtClean="0"/>
              <a:t>Batch</a:t>
            </a:r>
            <a:r>
              <a:rPr lang="en-US" altLang="ko-KR" baseline="0" dirty="0" smtClean="0"/>
              <a:t> Normalization </a:t>
            </a:r>
            <a:r>
              <a:rPr lang="ko-KR" altLang="en-US" baseline="0" dirty="0" smtClean="0"/>
              <a:t>을 추가하여 미니 배치에 들어가는 입력을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평균과 분산으로 정규화 하여 기울기 소실을 최소화하기 위해서 사용했습니다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함수를 사용함으로써 </a:t>
            </a:r>
            <a:r>
              <a:rPr lang="en-US" altLang="ko-KR" baseline="0" dirty="0" smtClean="0"/>
              <a:t>LSTM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성능 개선을 기대할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0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학습 데이터 내에 존재하는 음수 데이터도 유의미하다고 판단해서</a:t>
            </a:r>
            <a:r>
              <a:rPr lang="en-US" altLang="ko-KR" dirty="0" smtClean="0"/>
              <a:t> scaler </a:t>
            </a:r>
            <a:r>
              <a:rPr lang="ko-KR" altLang="en-US" dirty="0" smtClean="0"/>
              <a:t>중 음수 데이터를 받을 수 있는 </a:t>
            </a:r>
            <a:r>
              <a:rPr lang="en-US" altLang="ko-KR" baseline="0" dirty="0" err="1" smtClean="0"/>
              <a:t>MaxAbsScaler</a:t>
            </a:r>
            <a:r>
              <a:rPr lang="ko-KR" altLang="en-US" baseline="0" dirty="0" smtClean="0"/>
              <a:t>를 사용하여</a:t>
            </a:r>
            <a:endParaRPr lang="en-US" altLang="ko-KR" baseline="0" dirty="0" smtClean="0"/>
          </a:p>
          <a:p>
            <a:r>
              <a:rPr lang="en-US" altLang="ko-KR" baseline="0" dirty="0" smtClean="0"/>
              <a:t>-1 ~ 1 </a:t>
            </a:r>
            <a:r>
              <a:rPr lang="ko-KR" altLang="en-US" baseline="0" dirty="0" smtClean="0"/>
              <a:t>범위로 정규화 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층에 활성화 함수 또한 </a:t>
            </a:r>
            <a:r>
              <a:rPr lang="en-US" altLang="ko-KR" baseline="0" dirty="0" err="1" smtClean="0"/>
              <a:t>Prelu</a:t>
            </a:r>
            <a:r>
              <a:rPr lang="ko-KR" altLang="en-US" baseline="0" dirty="0" smtClean="0"/>
              <a:t>를 사용하여 음수 데이터의 값의 소실을 최소화하였습니다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3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강화학습이란 특정 환경에서 에이전트가 특정 행동을 했을 때 그 상태를 바탕으로 보상을 주고 스스로 학습을 하는 기법입니다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3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에이전트는 행동을 수행하는 투자자 역할을 수행하고 매수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매도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관망 세 가지의 행동을 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행동은 탐험을 통해 무작위로 결정이 되거나 신경망으로 행동이 결정이 되는데 결정된 행동을 결과로 수익 또는 손실을 보상으로 하여 신경망을 학습을 시킵니다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9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학습기 모듈에는 다섯 가지의 </a:t>
            </a:r>
            <a:r>
              <a:rPr lang="ko-KR" altLang="en-US" dirty="0" err="1" smtClean="0"/>
              <a:t>강화학습을</a:t>
            </a:r>
            <a:r>
              <a:rPr lang="ko-KR" altLang="en-US" dirty="0" smtClean="0"/>
              <a:t> 하는 방식을 가지고 있고 네트워크 모듈에는 세가지의 신경망을 구성할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2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환경 모듈을 통해 주식 종목의 차트 데이터를 가져와 관리합니다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저희가 주식 관련 프로젝트를 선정하게 된 이유는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최근 코로나로 인해서 다들 재테크에 관심이 많아졌으나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여전히 주식 분야는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초보자가 진입하기에 아주 어려운 시장입니다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사람이 경험을 통해 어렵게 배우는 투자가 아닌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 주변에서 가장 고도화되어 있는 금융 데이터를 활용하여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보다 손쉽게 접근하고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직접 투자할 때 발생할 수 있는 리스크를 줄일 수 있는 시스템을 구현해보고자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3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에이전트 모듈은 상태에 따라 행동을 결정합니다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행동은 </a:t>
            </a:r>
            <a:r>
              <a:rPr lang="ko-KR" altLang="en-US" dirty="0" err="1" smtClean="0"/>
              <a:t>엡실론에</a:t>
            </a:r>
            <a:r>
              <a:rPr lang="ko-KR" altLang="en-US" dirty="0" smtClean="0"/>
              <a:t> 따라 무작위 또는 신경망을 바탕으로 결정됩니다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08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앞에서 결정된 행동을 </a:t>
            </a:r>
            <a:r>
              <a:rPr lang="en-US" altLang="ko-KR" dirty="0" smtClean="0"/>
              <a:t>Act </a:t>
            </a:r>
            <a:r>
              <a:rPr lang="ko-KR" altLang="en-US" dirty="0" smtClean="0"/>
              <a:t>함수를 통해 매수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매도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관망 중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가지의 행동을 수행합니다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09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Leaner </a:t>
            </a:r>
            <a:r>
              <a:rPr lang="ko-KR" altLang="en-US" dirty="0" smtClean="0"/>
              <a:t>모듈에는 </a:t>
            </a:r>
            <a:r>
              <a:rPr lang="ko-KR" altLang="en-US" dirty="0" err="1" smtClean="0"/>
              <a:t>가치신경망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 신경망을 결정하는 함수가 포함되어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이 중 </a:t>
            </a:r>
            <a:r>
              <a:rPr lang="en-US" altLang="ko-KR" dirty="0" smtClean="0"/>
              <a:t>LSTM </a:t>
            </a:r>
            <a:r>
              <a:rPr lang="ko-KR" altLang="en-US" dirty="0" smtClean="0"/>
              <a:t>신경망을 사용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이유는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데이터를 처리하고 장기 데이터를 다루는데 적합하기 때문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43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A2C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ActorCriticLearner</a:t>
            </a:r>
            <a:r>
              <a:rPr lang="ko-KR" altLang="en-US" dirty="0" smtClean="0"/>
              <a:t>클래스를 상속하고 </a:t>
            </a:r>
            <a:r>
              <a:rPr lang="en-US" altLang="ko-KR" dirty="0" err="1" smtClean="0"/>
              <a:t>get_batch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advantage</a:t>
            </a:r>
            <a:r>
              <a:rPr lang="ko-KR" altLang="en-US" dirty="0" smtClean="0"/>
              <a:t>로 정책신경망을 학습합니다</a:t>
            </a:r>
            <a:r>
              <a:rPr lang="en-US" altLang="ko-KR" dirty="0" smtClean="0"/>
              <a:t>. Advantage</a:t>
            </a:r>
            <a:r>
              <a:rPr lang="ko-KR" altLang="en-US" dirty="0" smtClean="0"/>
              <a:t>는 상태</a:t>
            </a:r>
            <a:r>
              <a:rPr lang="en-US" altLang="ko-KR" dirty="0" smtClean="0"/>
              <a:t>-</a:t>
            </a:r>
            <a:r>
              <a:rPr lang="ko-KR" altLang="en-US" dirty="0" smtClean="0"/>
              <a:t>행동 가치에 상태 가치를 뺀 값입니다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A3C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A2C </a:t>
            </a:r>
            <a:r>
              <a:rPr lang="ko-KR" altLang="en-US" dirty="0" err="1" smtClean="0"/>
              <a:t>강화학습을</a:t>
            </a:r>
            <a:r>
              <a:rPr lang="ko-KR" altLang="en-US" dirty="0" smtClean="0"/>
              <a:t> 병렬로 수행하는 강화학습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2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네트워크 모듈에서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신경망을 사용하였습니다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Get_network_head</a:t>
            </a:r>
            <a:r>
              <a:rPr lang="ko-KR" altLang="en-US" dirty="0" smtClean="0"/>
              <a:t> 함수에서 신경망의 구조를 설정하고 원하는 방식으로 신경망의 구조도 조정이 가능합니다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97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Visualizer</a:t>
            </a:r>
            <a:r>
              <a:rPr lang="ko-KR" altLang="en-US" dirty="0" smtClean="0"/>
              <a:t> 모듈에서는 </a:t>
            </a:r>
            <a:r>
              <a:rPr lang="ko-KR" altLang="en-US" dirty="0" err="1" smtClean="0"/>
              <a:t>분봉차트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에이전트의 행동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 신경망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포토폴리오</a:t>
            </a:r>
            <a:r>
              <a:rPr lang="ko-KR" altLang="en-US" dirty="0" smtClean="0"/>
              <a:t> 가치를 보여주는 그래프를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44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메인 모듈에선 프로그램 인자를 설정해 입력 받은 인자에 따라 </a:t>
            </a:r>
            <a:r>
              <a:rPr lang="ko-KR" altLang="en-US" dirty="0" err="1" smtClean="0"/>
              <a:t>강화학습을</a:t>
            </a:r>
            <a:r>
              <a:rPr lang="ko-KR" altLang="en-US" dirty="0" smtClean="0"/>
              <a:t> 수행하는 모듈입니다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43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웹프로젝트</a:t>
            </a:r>
            <a:r>
              <a:rPr kumimoji="1" lang="ko-KR" altLang="en-US" dirty="0" smtClean="0"/>
              <a:t> 전체적인 디렉토리 구조는 </a:t>
            </a:r>
            <a:endParaRPr kumimoji="1" lang="en-US" altLang="ko-KR" dirty="0" smtClean="0"/>
          </a:p>
          <a:p>
            <a:r>
              <a:rPr kumimoji="1" lang="ko-KR" altLang="en-US" dirty="0" smtClean="0"/>
              <a:t>왼쪽에 있는 </a:t>
            </a:r>
            <a:r>
              <a:rPr kumimoji="1" lang="ko-KR" altLang="en-US" dirty="0" err="1" smtClean="0"/>
              <a:t>자바단에서</a:t>
            </a:r>
            <a:r>
              <a:rPr kumimoji="1" lang="ko-KR" altLang="en-US" dirty="0" smtClean="0"/>
              <a:t> 컨트롤러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DTO, </a:t>
            </a:r>
            <a:r>
              <a:rPr kumimoji="1" lang="ko-KR" altLang="en-US" dirty="0" smtClean="0"/>
              <a:t>마이바티스 연동을 위한 </a:t>
            </a:r>
            <a:r>
              <a:rPr kumimoji="1" lang="ko-KR" altLang="en-US" dirty="0" err="1" smtClean="0"/>
              <a:t>맵퍼로</a:t>
            </a:r>
            <a:r>
              <a:rPr kumimoji="1" lang="ko-KR" altLang="en-US" dirty="0" smtClean="0"/>
              <a:t> 구성 되어있고</a:t>
            </a:r>
            <a:endParaRPr kumimoji="1" lang="en-US" altLang="ko-KR" dirty="0" smtClean="0"/>
          </a:p>
          <a:p>
            <a:r>
              <a:rPr kumimoji="1" lang="ko-Kore-KR" altLang="en-US" dirty="0" smtClean="0"/>
              <a:t>중간에</a:t>
            </a:r>
            <a:r>
              <a:rPr kumimoji="1" lang="ko-KR" altLang="en-US" smtClean="0"/>
              <a:t> 있는 </a:t>
            </a:r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resources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디렉토리는 </a:t>
            </a:r>
            <a:r>
              <a:rPr lang="en-US" altLang="ko-Kore-KR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mybatis.mapper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XML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태그를 이용해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sql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문을 작성하는 곳이고</a:t>
            </a:r>
            <a:endParaRPr lang="en-US" altLang="ko-KR" sz="1200" dirty="0" smtClean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static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디렉토리에는 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CSS,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이미지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자바스크립트가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오른쪽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views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디렉토리에는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jsp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관련 파일들이 있고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kumimoji="1" lang="en-US" altLang="ko-Kore-KR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dataview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데이터 조회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developer 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개발자 소개 관련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errors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에러 페이지 관련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공통적인 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CSS, 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헤더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풋터가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있고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에인 페이지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login</a:t>
            </a:r>
            <a:r>
              <a:rPr lang="ko-KR" altLang="en-US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로그인 관련 디렉토리 입니다</a:t>
            </a:r>
            <a:r>
              <a:rPr lang="en-US" altLang="ko-KR" sz="1200" dirty="0" smtClean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66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이</a:t>
            </a:r>
            <a:r>
              <a:rPr kumimoji="1" lang="ko-KR" altLang="en-US" smtClean="0"/>
              <a:t> 곳은 </a:t>
            </a:r>
            <a:r>
              <a:rPr kumimoji="1" lang="en-US" altLang="ko-KR" dirty="0" smtClean="0"/>
              <a:t>html, JSP</a:t>
            </a:r>
            <a:r>
              <a:rPr kumimoji="1" lang="ko-KR" altLang="en-US" dirty="0" smtClean="0"/>
              <a:t>를 이용해 </a:t>
            </a:r>
            <a:r>
              <a:rPr kumimoji="1" lang="en-US" altLang="ko-KR" dirty="0" smtClean="0"/>
              <a:t>AI</a:t>
            </a:r>
            <a:r>
              <a:rPr kumimoji="1" lang="ko-KR" altLang="en-US" dirty="0" smtClean="0"/>
              <a:t>실시간 거래와 지금까지 수집한 데이터를 보여주는 페이지를 구현한 일부 코드 입니다</a:t>
            </a:r>
            <a:r>
              <a:rPr kumimoji="1" lang="en-US" altLang="ko-KR" dirty="0" smtClean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56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차트와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트레이드를 구현한 스크립트 입니다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 smtClean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APEXCHARTS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자바스크립트 차트 라이브러리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REST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API,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JQUERY AJAX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이용하여 데이터 차트 구현하였고</a:t>
            </a:r>
            <a:endParaRPr kumimoji="1" lang="en-US" altLang="ko-KR" sz="1200" dirty="0" smtClean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 smtClean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거래에 따라 데이터를 보여주어야 함으로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Ajax Polling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 일정 시간 주기로 업데이트 구현했습니다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0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 구성과 담당 역할입니다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 </a:t>
            </a:r>
            <a:r>
              <a:rPr lang="ko-KR" altLang="en-US" dirty="0" smtClean="0"/>
              <a:t>현준님이 설명하고 싶으면 </a:t>
            </a:r>
            <a:r>
              <a:rPr lang="ko-KR" altLang="en-US" dirty="0" err="1" smtClean="0"/>
              <a:t>하세용</a:t>
            </a:r>
            <a:r>
              <a:rPr lang="en-US" altLang="ko-KR" baseline="0" dirty="0" smtClean="0"/>
              <a:t> #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2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 smtClean="0"/>
              <a:t>user_info</a:t>
            </a:r>
            <a:r>
              <a:rPr kumimoji="1" lang="ko-KR" altLang="en-US" dirty="0" smtClean="0"/>
              <a:t> 테이블은 회원정보 테이블</a:t>
            </a:r>
            <a:r>
              <a:rPr kumimoji="1" lang="en-US" altLang="ko-KR" dirty="0" smtClean="0"/>
              <a:t>,</a:t>
            </a:r>
          </a:p>
          <a:p>
            <a:r>
              <a:rPr kumimoji="1" lang="en-US" altLang="ko-Kore-KR" dirty="0" smtClean="0"/>
              <a:t>account</a:t>
            </a:r>
            <a:r>
              <a:rPr kumimoji="1" lang="ko-KR" altLang="en-US" dirty="0" smtClean="0"/>
              <a:t> 테이블은 회원들의 장부 금액 테이블</a:t>
            </a:r>
            <a:r>
              <a:rPr kumimoji="1" lang="en-US" altLang="ko-KR" dirty="0" smtClean="0"/>
              <a:t>.</a:t>
            </a:r>
            <a:endParaRPr kumimoji="1" lang="en-US" altLang="ko-Kore-KR" dirty="0" smtClean="0"/>
          </a:p>
          <a:p>
            <a:r>
              <a:rPr kumimoji="1" lang="en-US" altLang="ko-Kore-KR" dirty="0" smtClean="0"/>
              <a:t>01big15_history</a:t>
            </a:r>
            <a:r>
              <a:rPr kumimoji="1" lang="ko-KR" altLang="en-US" dirty="0" smtClean="0"/>
              <a:t> 테이블은 회원의 과거 거래내역 테이블</a:t>
            </a:r>
            <a:endParaRPr kumimoji="1" lang="en-US" altLang="ko-Kore-KR" dirty="0" smtClean="0"/>
          </a:p>
          <a:p>
            <a:r>
              <a:rPr kumimoji="1" lang="en-US" altLang="ko-Kore-KR" dirty="0" smtClean="0"/>
              <a:t>01big15_account_status</a:t>
            </a:r>
            <a:r>
              <a:rPr kumimoji="1" lang="ko-KR" altLang="en-US" dirty="0" smtClean="0"/>
              <a:t> 테이블은 해당 </a:t>
            </a:r>
            <a:r>
              <a:rPr kumimoji="1" lang="ko-KR" altLang="en-US" dirty="0" err="1" smtClean="0"/>
              <a:t>계죄의</a:t>
            </a:r>
            <a:r>
              <a:rPr kumimoji="1" lang="ko-KR" altLang="en-US" dirty="0" smtClean="0"/>
              <a:t> 실시간 </a:t>
            </a:r>
            <a:r>
              <a:rPr kumimoji="1" lang="en-US" altLang="ko-KR" dirty="0" smtClean="0"/>
              <a:t>AI</a:t>
            </a:r>
            <a:r>
              <a:rPr kumimoji="1" lang="ko-KR" altLang="en-US" dirty="0" smtClean="0"/>
              <a:t> 트레이딩 내역 테이블</a:t>
            </a:r>
            <a:r>
              <a:rPr kumimoji="1" lang="en-US" altLang="ko-KR" dirty="0" smtClean="0"/>
              <a:t>,</a:t>
            </a:r>
            <a:endParaRPr kumimoji="1" lang="en-US" altLang="ko-Kore-KR" dirty="0" smtClean="0"/>
          </a:p>
          <a:p>
            <a:r>
              <a:rPr kumimoji="1" lang="en-US" altLang="ko-Kore-KR" dirty="0" err="1" smtClean="0"/>
              <a:t>usdkrw</a:t>
            </a:r>
            <a:r>
              <a:rPr kumimoji="1" lang="ko-Kore-KR" altLang="en-US" dirty="0" smtClean="0"/>
              <a:t>내역</a:t>
            </a:r>
            <a:r>
              <a:rPr kumimoji="1" lang="ko-KR" altLang="en-US" smtClean="0"/>
              <a:t> 인베스팅에서 크롤한 테이블 입니다</a:t>
            </a:r>
            <a:r>
              <a:rPr kumimoji="1" lang="en-US" altLang="ko-KR" dirty="0" smtClean="0"/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42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에러</a:t>
            </a:r>
            <a:r>
              <a:rPr kumimoji="1" lang="ko-KR" altLang="en-US" smtClean="0"/>
              <a:t> 페이지 컨트롤러는 사용자 입장에서 자주 발행하는 </a:t>
            </a:r>
            <a:r>
              <a:rPr kumimoji="1" lang="en-US" altLang="ko-KR" dirty="0" smtClean="0"/>
              <a:t>404, 500</a:t>
            </a:r>
            <a:r>
              <a:rPr kumimoji="1" lang="ko-KR" altLang="en-US" dirty="0" smtClean="0"/>
              <a:t>에러가 </a:t>
            </a:r>
            <a:r>
              <a:rPr kumimoji="1" lang="ko-KR" altLang="en-US" dirty="0" err="1" smtClean="0"/>
              <a:t>났을때</a:t>
            </a:r>
            <a:r>
              <a:rPr kumimoji="1" lang="ko-KR" altLang="en-US" dirty="0" smtClean="0"/>
              <a:t> 관련 페이지로 이동하고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브라우저 체크 컨트롤러는 인터넷 익스플로러 브라우저로 접속 했을 때 </a:t>
            </a:r>
            <a:r>
              <a:rPr kumimoji="1" lang="ko-KR" altLang="en-US" dirty="0" err="1" smtClean="0"/>
              <a:t>다른브라우저</a:t>
            </a:r>
            <a:r>
              <a:rPr kumimoji="1" lang="ko-KR" altLang="en-US" dirty="0" smtClean="0"/>
              <a:t> 접속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다운로드 페이지로 이동합니다</a:t>
            </a:r>
            <a:r>
              <a:rPr kumimoji="1"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89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트레이딩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는 데이터 차트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AI</a:t>
            </a:r>
            <a:r>
              <a:rPr kumimoji="1" lang="ko-KR" altLang="en-US" dirty="0" smtClean="0"/>
              <a:t> 실시간 거래 등 데이터들을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 구현 하였고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로그인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는 로그인시 유저 정보를 세션에 저장하고 유저 정보를 체크하게 구현했습니다</a:t>
            </a:r>
            <a:r>
              <a:rPr kumimoji="1" lang="en-US" altLang="ko-KR" dirty="0" smtClean="0"/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26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계측 간 데이터를 교환하기 위해 생성 하였고</a:t>
            </a:r>
            <a:endParaRPr kumimoji="1" lang="en-US" altLang="ko-KR" sz="1200" dirty="0" smtClean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Spring boot Lombok 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라이브러리 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어노테이션으로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getter setter 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 생성하게 구현했습니다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37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Mapper Interface</a:t>
            </a:r>
            <a:r>
              <a:rPr kumimoji="1" lang="ko-KR" altLang="en-US" b="0" dirty="0" smtClean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14605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14605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Mapper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인터페이스를 이용해서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실제 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SQL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처리가 되는 클래스를 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/>
            </a:r>
            <a:b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</a:b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자동으로 생성 </a:t>
            </a:r>
            <a:r>
              <a: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히고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,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14605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Mapping XML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파일에 있는 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SQL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호출합니다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45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smtClean="0"/>
              <a:t>Mapper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MXL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파일를</a:t>
            </a:r>
            <a:r>
              <a:rPr kumimoji="1" lang="ko-KR" altLang="en-US" dirty="0" smtClean="0"/>
              <a:t> 이용하여 </a:t>
            </a:r>
            <a:r>
              <a:rPr kumimoji="1" lang="en-US" altLang="ko-KR" dirty="0" smtClean="0"/>
              <a:t>SQL</a:t>
            </a:r>
            <a:r>
              <a:rPr kumimoji="1" lang="ko-KR" altLang="en-US" dirty="0" smtClean="0"/>
              <a:t>문을 작성 했습니다</a:t>
            </a:r>
            <a:r>
              <a:rPr kumimoji="1" lang="en-US" altLang="ko-KR" dirty="0" smtClean="0"/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96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898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성능이 가장 좋은 모델을 만들기 위해 최적의 기간과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나눠서 학습을 진행시켜보았습니다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 보시는 것은 한달 기준으로 </a:t>
            </a:r>
            <a:r>
              <a:rPr lang="en-US" altLang="ko-KR" dirty="0" smtClean="0"/>
              <a:t>100epoch</a:t>
            </a:r>
            <a:r>
              <a:rPr lang="ko-KR" altLang="en-US" dirty="0" smtClean="0"/>
              <a:t>를 학습을 시킨 결과입니다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18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학습된 모델을 바탕으로 여러 기간을 테스트를 해본 결과입니다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보시는 바와 같이 매수를 잘 잡는 경우도 있지만 대부분의 경우 처음에 주식을 산 후 적절한 매도 지점을 찾지 못하는 결과를 보였습니다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64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똑같은 기간으로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으로 늘려 학습을 진행을 해보았습니다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7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</a:t>
            </a:r>
            <a:r>
              <a:rPr lang="ko-KR" altLang="en-US" baseline="0" dirty="0" smtClean="0"/>
              <a:t> 일정은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월 중순 경 주제 선정으로 시작하여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 한 달 간 데이터 수집을 위주로 진행하였고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이후 남은 기간 동안 웹 서비스 구현 및 인공지능 모델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 거래 시스템을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79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똑같은 기간에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늘려 학습을 진행한 모델을 테스트를 해보았지만 모두 관망을 하고 제대로 된 매수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매도를 하지못하였습니다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63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이번에는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2500</a:t>
            </a:r>
            <a:r>
              <a:rPr lang="ko-KR" altLang="en-US" dirty="0" smtClean="0"/>
              <a:t>을 주고 학습을 시킨 결과입니다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23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이전의 테스트 결과보다는 매수 지점을 더 잘 잡았지만 여전히 매도 구간을 잡지 못하는 모습과 장이 좋은 시점에서도 매수 매도를 하지 못하는 모습도 보입니다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46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Epoch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5000</a:t>
            </a:r>
            <a:r>
              <a:rPr lang="ko-KR" altLang="en-US" dirty="0" smtClean="0"/>
              <a:t>을 주고 학습을 시켰지만 앞의 학습의 결과보다 매수의 지점을 잘 찾지만 여전히 매도의 지점을 찾지 못하는 모습입니다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74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바와 같이 거의 모든 테스트들이 처음에 매수를 하고 아예 매도를 하지 못하는 모습을 보여주고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다른 기간에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학습을 시켜보았지만 거의 대부분 관망을 하거나 지금과 같이 처음에 매수를 하고 매도 지점을 찾지 못하는 것을 보고 강화학습으로 하는 것보다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으로 하는 것이 더 나은 선택이라고 생각이 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90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그림은</a:t>
            </a:r>
            <a:r>
              <a:rPr lang="ko-KR" altLang="en-US" baseline="0" dirty="0" smtClean="0"/>
              <a:t> 시스템의 시나리오를 파악할 수 있는 시퀀스 다이어그램입니다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 베이스</a:t>
            </a:r>
            <a:r>
              <a:rPr lang="en-US" altLang="ko-KR" baseline="0" dirty="0" smtClean="0"/>
              <a:t>, LSTM </a:t>
            </a:r>
            <a:r>
              <a:rPr lang="ko-KR" altLang="en-US" baseline="0" dirty="0" smtClean="0"/>
              <a:t>학습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매매</a:t>
            </a:r>
            <a:r>
              <a:rPr lang="en-US" altLang="ko-KR" baseline="0" dirty="0" smtClean="0"/>
              <a:t>, Creon API </a:t>
            </a:r>
            <a:r>
              <a:rPr lang="ko-KR" altLang="en-US" baseline="0" dirty="0" smtClean="0"/>
              <a:t> 총</a:t>
            </a:r>
            <a:r>
              <a:rPr lang="en-US" altLang="ko-KR" baseline="0" dirty="0" smtClean="0"/>
              <a:t> 5</a:t>
            </a:r>
            <a:r>
              <a:rPr lang="ko-KR" altLang="en-US" baseline="0" dirty="0" smtClean="0"/>
              <a:t>개로 구성되어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데이터 수집부터 결과 반환까지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단계를 거쳐 진행되고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84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ko-KR" altLang="en-US" baseline="0" dirty="0" smtClean="0"/>
              <a:t> 전 실행되는 단계로 전날 데이터를 바탕으로 당일 매매할 코스피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코스닥 각 </a:t>
            </a:r>
            <a:r>
              <a:rPr lang="en-US" altLang="ko-KR" baseline="0" dirty="0" smtClean="0"/>
              <a:t>10 </a:t>
            </a:r>
            <a:r>
              <a:rPr lang="ko-KR" altLang="en-US" baseline="0" dirty="0" smtClean="0"/>
              <a:t>종목을 선정하여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1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선정한 종목을 바탕으로 </a:t>
            </a:r>
            <a:r>
              <a:rPr lang="en-US" altLang="ko-KR" dirty="0" smtClean="0"/>
              <a:t>LSTM </a:t>
            </a:r>
            <a:r>
              <a:rPr lang="ko-KR" altLang="en-US" dirty="0" smtClean="0"/>
              <a:t>학습이 진행되고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당일 </a:t>
            </a:r>
            <a:r>
              <a:rPr lang="en-US" altLang="ko-KR" baseline="0" dirty="0" smtClean="0"/>
              <a:t>9</a:t>
            </a:r>
            <a:r>
              <a:rPr lang="ko-KR" altLang="en-US" baseline="0" dirty="0" smtClean="0"/>
              <a:t>시 장이 시작할 때부터 예측과 실시간 매매가 자동으로 진행되고 있는 모습입니다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2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66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현재 시스템에 필요한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로그인은</a:t>
            </a:r>
            <a:r>
              <a:rPr lang="ko-KR" altLang="en-US" baseline="0" dirty="0" smtClean="0"/>
              <a:t> 자동화되어 있고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CREON HTS</a:t>
            </a:r>
            <a:r>
              <a:rPr lang="ko-KR" altLang="en-US" baseline="0" dirty="0" smtClean="0"/>
              <a:t>는 </a:t>
            </a:r>
            <a:r>
              <a:rPr lang="ko-KR" altLang="en-US" baseline="0" dirty="0" smtClean="0"/>
              <a:t>매매 현황을 직접 확인할 필요가 있을 때 사용하고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HTS</a:t>
            </a:r>
            <a:r>
              <a:rPr lang="ko-KR" altLang="en-US" baseline="0" dirty="0" smtClean="0"/>
              <a:t>와 별개로 매매 현황은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저장되어 저희가 구현한 웹 서비스에서도 조회할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6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시스템에 활용된 라이브러리 및 </a:t>
            </a:r>
            <a:r>
              <a:rPr lang="ko-KR" altLang="en-US" dirty="0" err="1" smtClean="0"/>
              <a:t>프레임워크입니다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 Back</a:t>
            </a:r>
            <a:r>
              <a:rPr lang="en-US" altLang="ko-KR" baseline="0" dirty="0" smtClean="0"/>
              <a:t> end </a:t>
            </a:r>
            <a:r>
              <a:rPr lang="ko-KR" altLang="en-US" baseline="0" dirty="0" smtClean="0"/>
              <a:t>쪽은 </a:t>
            </a:r>
            <a:r>
              <a:rPr lang="en-US" altLang="ko-KR" baseline="0" dirty="0" smtClean="0"/>
              <a:t>~~~~ </a:t>
            </a:r>
            <a:r>
              <a:rPr lang="ko-KR" altLang="en-US" baseline="0" dirty="0" smtClean="0"/>
              <a:t>을 사용 하였고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Front end </a:t>
            </a:r>
            <a:r>
              <a:rPr lang="ko-KR" altLang="en-US" baseline="0" dirty="0" smtClean="0"/>
              <a:t>쪽은 </a:t>
            </a:r>
            <a:r>
              <a:rPr lang="en-US" altLang="ko-KR" baseline="0" dirty="0" smtClean="0"/>
              <a:t>~~~~ 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사용하였</a:t>
            </a:r>
            <a:r>
              <a:rPr lang="en-US" altLang="ko-KR" baseline="0" dirty="0" smtClean="0"/>
              <a:t>~~~~ #</a:t>
            </a:r>
          </a:p>
          <a:p>
            <a:r>
              <a:rPr lang="en-US" altLang="ko-KR" baseline="0" dirty="0" smtClean="0"/>
              <a:t># </a:t>
            </a:r>
            <a:r>
              <a:rPr lang="ko-KR" altLang="en-US" baseline="0" dirty="0" smtClean="0"/>
              <a:t>개발 환경 설명은 판단해보시고 필요하다고 생각하면 설명 </a:t>
            </a:r>
            <a:r>
              <a:rPr lang="ko-KR" altLang="en-US" baseline="0" dirty="0" err="1" smtClean="0"/>
              <a:t>해주세용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#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08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메인</a:t>
            </a:r>
            <a:r>
              <a:rPr kumimoji="1" lang="ko-KR" altLang="en-US" smtClean="0"/>
              <a:t> 페이지에는 실간 매매 현황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시장대비 수익률 차트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과거 매매 내역</a:t>
            </a:r>
            <a:endParaRPr kumimoji="1" lang="en-US" altLang="ko-KR" dirty="0" smtClean="0"/>
          </a:p>
          <a:p>
            <a:r>
              <a:rPr kumimoji="1" lang="ko-KR" altLang="en-US" dirty="0" smtClean="0"/>
              <a:t>뉴스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지표 등 기타 정보를 구현 하였고</a:t>
            </a:r>
            <a:endParaRPr kumimoji="1" lang="ko-Kore-KR" altLang="en-US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75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 smtClean="0"/>
              <a:t>서브</a:t>
            </a:r>
            <a:r>
              <a:rPr kumimoji="1" lang="ko-KR" altLang="en-US" smtClean="0"/>
              <a:t> 페이지에는 지금까지 크롤링한 데이터를 차트 라이브러리 및 표로 구연하였습니다</a:t>
            </a:r>
            <a:r>
              <a:rPr kumimoji="1" lang="en-US" altLang="ko-KR" dirty="0" smtClean="0"/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959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95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0" dirty="0" smtClean="0"/>
              <a:t>LSTM</a:t>
            </a:r>
            <a:r>
              <a:rPr lang="ko-KR" altLang="en-US" i="0" dirty="0" smtClean="0"/>
              <a:t>에서의 문제는 계획한 학습 데이터를 전부 활용하지 못한 것</a:t>
            </a:r>
            <a:r>
              <a:rPr lang="en-US" altLang="ko-KR" i="0" dirty="0" smtClean="0"/>
              <a:t>, </a:t>
            </a:r>
            <a:r>
              <a:rPr lang="ko-KR" altLang="en-US" i="0" dirty="0" smtClean="0"/>
              <a:t>종목 선정에서의 의문</a:t>
            </a:r>
            <a:endParaRPr lang="en-US" altLang="ko-KR" i="0" dirty="0" smtClean="0"/>
          </a:p>
          <a:p>
            <a:r>
              <a:rPr lang="en-US" altLang="ko-KR" i="0" dirty="0" smtClean="0"/>
              <a:t>, </a:t>
            </a:r>
            <a:r>
              <a:rPr lang="ko-KR" altLang="en-US" i="0" dirty="0" smtClean="0"/>
              <a:t>당일로만 진행한 트레이딩</a:t>
            </a:r>
            <a:r>
              <a:rPr lang="en-US" altLang="ko-KR" i="0" dirty="0" smtClean="0"/>
              <a:t>,</a:t>
            </a:r>
            <a:r>
              <a:rPr lang="en-US" altLang="ko-KR" i="0" baseline="0" dirty="0" smtClean="0"/>
              <a:t> </a:t>
            </a:r>
            <a:r>
              <a:rPr lang="ko-KR" altLang="en-US" i="0" baseline="0" dirty="0" smtClean="0"/>
              <a:t>특수한 시장 상황을 반영하지 못한 것이 있습니다</a:t>
            </a:r>
            <a:r>
              <a:rPr lang="en-US" altLang="ko-KR" i="0" baseline="0" dirty="0" smtClean="0"/>
              <a:t>.</a:t>
            </a:r>
          </a:p>
          <a:p>
            <a:r>
              <a:rPr lang="ko-KR" altLang="en-US" i="0" baseline="0" dirty="0" smtClean="0"/>
              <a:t>이를 개선하기 위한 방안으로는 하드웨어 업그레이드</a:t>
            </a:r>
            <a:r>
              <a:rPr lang="en-US" altLang="ko-KR" i="0" baseline="0" dirty="0" smtClean="0"/>
              <a:t>, </a:t>
            </a:r>
            <a:r>
              <a:rPr lang="ko-KR" altLang="en-US" i="0" baseline="0" dirty="0" smtClean="0"/>
              <a:t>학습 데이터의 범위를 늘리고</a:t>
            </a:r>
            <a:endParaRPr lang="en-US" altLang="ko-KR" i="0" baseline="0" dirty="0" smtClean="0"/>
          </a:p>
          <a:p>
            <a:r>
              <a:rPr lang="en-US" altLang="ko-KR" i="0" baseline="0" dirty="0" smtClean="0"/>
              <a:t>, </a:t>
            </a:r>
            <a:r>
              <a:rPr lang="ko-KR" altLang="en-US" i="0" baseline="0" dirty="0" smtClean="0"/>
              <a:t>비재무적 데이터를 분석하고</a:t>
            </a:r>
            <a:r>
              <a:rPr lang="en-US" altLang="ko-KR" i="0" baseline="0" dirty="0" smtClean="0"/>
              <a:t>, </a:t>
            </a:r>
            <a:r>
              <a:rPr lang="ko-KR" altLang="en-US" i="0" baseline="0" dirty="0" smtClean="0"/>
              <a:t>종목 선정에 대한 방식을 개선하고 추가하면 보다 나은 성능을 기대할 수 있을 것 같습니다</a:t>
            </a:r>
            <a:r>
              <a:rPr lang="en-US" altLang="ko-KR" i="0" baseline="0" dirty="0" smtClean="0"/>
              <a:t>.</a:t>
            </a:r>
            <a:endParaRPr lang="ko-KR" altLang="en-US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9142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7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전체 프로세스입니다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제일 먼저</a:t>
            </a:r>
            <a:r>
              <a:rPr lang="ko-KR" altLang="en-US" baseline="0" dirty="0" smtClean="0"/>
              <a:t> 데이터 수집을 하여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저장을 하고 수집된 데이터를 바탕으로 트레이딩 시스템 및 웹 서비스를 구축하였습니다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1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데이터 수집은 국내 주식은 대신증권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활용하였고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글로벌 금융 데이터 및 재무제표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데이터는 </a:t>
            </a:r>
            <a:r>
              <a:rPr lang="en-US" altLang="ko-KR" baseline="0" dirty="0" smtClean="0"/>
              <a:t>Investing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DART</a:t>
            </a:r>
            <a:r>
              <a:rPr lang="ko-KR" altLang="en-US" baseline="0" dirty="0" smtClean="0"/>
              <a:t> 사이트에서 </a:t>
            </a:r>
            <a:r>
              <a:rPr lang="ko-KR" altLang="en-US" baseline="0" dirty="0" err="1" smtClean="0"/>
              <a:t>크롤링을</a:t>
            </a:r>
            <a:r>
              <a:rPr lang="ko-KR" altLang="en-US" baseline="0" dirty="0" smtClean="0"/>
              <a:t> 통해 수집하였습니다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대신증권에서는 주가 정보를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제공하고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이를 바탕으로 전 종목의 분봉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일봉</a:t>
            </a:r>
            <a:r>
              <a:rPr lang="ko-KR" altLang="en-US" baseline="0" dirty="0" smtClean="0"/>
              <a:t> 데이터 수집을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 코드는 대신증권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호출하여 종목 리스트 및 주가 데이터를 수집하는 코드입니다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C3B13-E8C1-4C8D-982D-D22C2D425A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0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7F55-8BC3-F183-A218-C7BAC9AD3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063E3-BA17-EA9A-FE78-77C86430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B7CCF-7484-4D33-3D62-BBA9E896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45884-1321-5CAC-9641-37FDC4FE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4ACEE-88DE-B067-58F4-0E8488D0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62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9E87-5839-325B-605A-6FC3182B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D8A5A9-1188-1043-4558-CF52C316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12625-ED47-D473-E700-4D31B26B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DFE12-41ED-6BE6-44F4-9AC659C9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D61F9-1FE9-235A-FC19-230935B6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3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5A1FB2-DD86-B333-7097-D1224FB3C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753F3D-310F-F895-FE3E-6C8C1F394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BF0CD-42EA-2A36-81C4-1CFD2BBF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5C9D53-1A5E-89FA-6BC6-DFCEA867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78792-2324-A332-2668-DD7519E7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89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7F55-8BC3-F183-A218-C7BAC9AD3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063E3-BA17-EA9A-FE78-77C86430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B7CCF-7484-4D33-3D62-BBA9E896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45884-1321-5CAC-9641-37FDC4FE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4ACEE-88DE-B067-58F4-0E8488D0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3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A9EE4-AF9C-4E29-8F3B-18FC9662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3CF5C-4386-C415-6843-8B19B666D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052C2-1FBD-21CC-EB59-BE09EDA7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C34E2-0156-6CB2-9755-1EF57B51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57A7A-DB55-B31E-C8A6-2B7B334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65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E77CF-4FCE-C0D8-4908-7C8D4ABB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A950C-E725-14FB-D24F-EA5034B46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E0FAD-93A2-29ED-B7B5-F80ED67A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92D04-AAE2-C597-0757-C6F9D051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104E6-0554-837F-46C6-E1135021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63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6AF7C-0975-A52F-F786-6A91D2DF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9CC8D-4978-B2E7-DFB3-848592702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97CBD-F4B1-4949-0A33-4C0A0ADF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23A75-4932-827D-D397-505C320C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5885D-83BE-88BE-A080-8A9B0CB5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08E91-A176-99FE-65CC-7986AABF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4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2D8E9-5228-E3F4-68A3-D614798F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7643D-8E68-DEA3-DCF4-3AA8F932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36C707-42AB-EB5A-3D66-448CA20E8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8F3531-F2C7-A5DE-3D31-C9BB50B6D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134D96-1FEC-556A-8B31-1BA4E85D7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097AE7-0AF1-A573-B7C8-B0BC2DFE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3CD4CC-483E-7ECE-1DBC-D836B814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1B7A2C-7F20-A261-3CAB-AD51C586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83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BB4E2-297B-045C-E447-0C0FE2EA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0BA725-7C9B-F1F4-5EA7-95A1B71B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5FBA4-EDE2-8C3B-1DEF-A6509770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435C1-3F54-333F-434B-2AD42B3F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26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069A1C-612E-443C-7397-9EF8C98A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3E166F-114C-65E8-B221-5484E98B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3EF35-8B23-07C7-C199-C5743E54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0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D2BF1-A121-F1B7-A273-CD6BF45A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B6672-CC53-2F65-03D8-14EC9769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1B269-9E8C-0EFB-61F1-71DC45D25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943E9-1B69-F431-A40D-BE4FCCCD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E73A7-7334-7738-7BF5-95DB6CE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7FD3EE-A5B4-E56E-15D2-082E2FBA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1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A9EE4-AF9C-4E29-8F3B-18FC9662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25" y="480827"/>
            <a:ext cx="9925575" cy="657340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3CF5C-4386-C415-6843-8B19B666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224" y="1636567"/>
            <a:ext cx="9925576" cy="47290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052C2-1FBD-21CC-EB59-BE09EDA7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9788" y="6492875"/>
            <a:ext cx="2743200" cy="365125"/>
          </a:xfrm>
        </p:spPr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C34E2-0156-6CB2-9755-1EF57B51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706" y="649287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57A7A-DB55-B31E-C8A6-2B7B334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6062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C547E82B-9C1A-4BE5-B0FA-B16934F4D2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32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6CA0-3E88-9419-FDA2-458F6D21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BCCBE-0332-9079-C14F-A51803400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4F884-9A23-57AC-84D5-7DBA80799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F6591-AAB3-ED10-B5D6-3DD6D96C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6C1AC-D951-E08C-5D9E-897AD74C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AC992-4703-780F-D9C0-1FD36C26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26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9E87-5839-325B-605A-6FC3182B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D8A5A9-1188-1043-4558-CF52C316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12625-ED47-D473-E700-4D31B26B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DFE12-41ED-6BE6-44F4-9AC659C9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D61F9-1FE9-235A-FC19-230935B6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29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5A1FB2-DD86-B333-7097-D1224FB3C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753F3D-310F-F895-FE3E-6C8C1F394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BF0CD-42EA-2A36-81C4-1CFD2BBF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5C9D53-1A5E-89FA-6BC6-DFCEA867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78792-2324-A332-2668-DD7519E7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98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B6FF8-84FB-32BC-4A3F-99C6939E7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6EDD97-7C9E-8AF4-0BAE-CD0F0913F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EC1E2-6A83-C3E8-D8A9-4747D109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D67FD-451A-8B17-0296-9BF2E37E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06A73-2929-73D5-953B-4D7621BE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88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F8624-AE83-4156-4F48-4E980707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2EDFD-CFCE-EB18-192D-675C8E56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776B-EFE2-510F-5301-1F2B1BCB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03971F-4562-5B45-39D0-13EA588B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B2785-B9E7-8120-AFAC-1BB59F9F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926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7F7E6-6213-EFB5-76F1-4B4C4B57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F40EB-FC2E-CA3E-9C00-94C7A0EA7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D906-AD1B-F9A4-4469-0DA32998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42278-23B6-6F2E-8B92-C7D3C666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0C7844-A9FB-4CD7-C99B-464B3108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908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0E576-A15D-2CE3-836A-BABB69D2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DA60A-932A-5BC8-60DD-9F564088D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DBA25-953A-8451-7A48-2520F7DB8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DE6317-0883-28EA-844F-3ECA1AAF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2D1DF-6EC9-36C1-D75E-BF15034C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5EC88-EAF0-EDC1-6AE5-C1953711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21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AC86C-5CE5-A5DE-90F4-E7C10F0C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B7E1C-5114-44B6-2FB7-8CDB12F75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8B39CA-7DAA-608A-8BB6-766BD57F8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81A7BA-BA08-E958-CCDE-5A9B0E498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95AB0-854F-E39E-68F2-3C85413CB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AA2F1B-65D8-6639-A71A-9E6B4CF5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783193-B7FD-D0B5-6374-FA8B0E68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2494A9-1891-6119-6810-351B6278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3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98A90-99B2-73F8-2B1A-74F0698A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D23D82-E21B-76DE-1116-E3C6AF40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A70F48-ADAA-47C1-3BB8-CC1F6F7D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EC367F-1224-FED3-90AC-ABEC5D76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4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288E04-624F-5C27-29BE-EA660E39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AB3B08-115B-77E4-D88F-1D4EB072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319F50-2AD9-0D73-BDF4-F010B0FF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6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E77CF-4FCE-C0D8-4908-7C8D4ABB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A950C-E725-14FB-D24F-EA5034B46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E0FAD-93A2-29ED-B7B5-F80ED67A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92D04-AAE2-C597-0757-C6F9D051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104E6-0554-837F-46C6-E1135021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27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2533A-F2D1-62D3-20CA-824FC95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1DB3F-8D0C-F191-0A3C-143411B0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540D2F-14B4-3AE2-6BEC-85D581FAE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B511D9-7F4D-89D8-98BF-3FA81F5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23B50-9CC2-8498-DFFB-6BE2BD8D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725E1-0502-3A08-14A9-E4CD8829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2012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FA6FD-3008-CC79-3B3E-78FA84DF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B56ED5-8D64-95A0-1E2A-D4A7F1C2F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6FFB0-FB70-8482-8BA9-4B9887D71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374A79-8E25-32DE-865D-8CE08924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19524C-D8C3-137A-FE8A-5DB4346F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6FF0F-7A3E-4D35-7691-4651FD1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34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A706C-456B-53E7-1D17-0829434A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83130E-9698-A28D-D8FF-AD1DCF974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D02D8-08E3-4FDA-A335-17B30E65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45367-E737-63C8-96C2-C5D101C8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CF82D-78B8-DF58-3A49-70EF3579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425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3565A5-B290-38C9-C24D-3245AC2FD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929616-0084-98AB-E498-8CF555B36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96368-DE73-C757-F981-18EB52B3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EFEBF-36DD-B001-1C53-3A407AF1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98697-032E-3F6A-C31D-D6878A6B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95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6AF7C-0975-A52F-F786-6A91D2DF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9CC8D-4978-B2E7-DFB3-848592702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97CBD-F4B1-4949-0A33-4C0A0ADF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23A75-4932-827D-D397-505C320C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5885D-83BE-88BE-A080-8A9B0CB5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08E91-A176-99FE-65CC-7986AABF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2D8E9-5228-E3F4-68A3-D614798F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7643D-8E68-DEA3-DCF4-3AA8F932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36C707-42AB-EB5A-3D66-448CA20E8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8F3531-F2C7-A5DE-3D31-C9BB50B6D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134D96-1FEC-556A-8B31-1BA4E85D7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097AE7-0AF1-A573-B7C8-B0BC2DFE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3CD4CC-483E-7ECE-1DBC-D836B814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1B7A2C-7F20-A261-3CAB-AD51C586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BB4E2-297B-045C-E447-0C0FE2EA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98" y="480826"/>
            <a:ext cx="9926101" cy="657341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0BA725-7C9B-F1F4-5EA7-95A1B71B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5FBA4-EDE2-8C3B-1DEF-A6509770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435C1-3F54-333F-434B-2AD42B3F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3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069A1C-612E-443C-7397-9EF8C98A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3E166F-114C-65E8-B221-5484E98B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3EF35-8B23-07C7-C199-C5743E54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7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D2BF1-A121-F1B7-A273-CD6BF45A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B6672-CC53-2F65-03D8-14EC9769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1B269-9E8C-0EFB-61F1-71DC45D25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943E9-1B69-F431-A40D-BE4FCCCD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E73A7-7334-7738-7BF5-95DB6CE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7FD3EE-A5B4-E56E-15D2-082E2FBA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1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6CA0-3E88-9419-FDA2-458F6D21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BCCBE-0332-9079-C14F-A51803400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4F884-9A23-57AC-84D5-7DBA80799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F6591-AAB3-ED10-B5D6-3DD6D96C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93FD-3B69-40CD-8263-CAC1B1112FDD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6C1AC-D951-E08C-5D9E-897AD74C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AC992-4703-780F-D9C0-1FD36C26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E82B-9C1A-4BE5-B0FA-B16934F4D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8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3C0BC4-B524-6C97-ED0D-E00D3E1E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25" y="480828"/>
            <a:ext cx="10515600" cy="657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59414-2248-22C2-682A-25F919356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222" y="1636566"/>
            <a:ext cx="9925577" cy="471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B6647-86A7-D25F-6BEC-13F2EE30A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0B9593FD-3B69-40CD-8263-CAC1B1112FDD}" type="datetimeFigureOut">
              <a:rPr lang="ko-KR" altLang="en-US" smtClean="0"/>
              <a:pPr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F7142-7BFB-67C3-563A-78E301B42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D3A0B-1726-80A4-73C4-82765540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C547E82B-9C1A-4BE5-B0FA-B16934F4D2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2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3C0BC4-B524-6C97-ED0D-E00D3E1E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59414-2248-22C2-682A-25F919356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B6647-86A7-D25F-6BEC-13F2EE30A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0B9593FD-3B69-40CD-8263-CAC1B1112FD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F7142-7BFB-67C3-563A-78E301B42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D3A0B-1726-80A4-73C4-82765540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547E82B-9C1A-4BE5-B0FA-B16934F4D2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A659E-AF8F-3C50-1CD1-B32BB1EC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5D408-17E7-DEE3-8542-1C663E7EE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4871F-0DE8-1997-E252-693E0C7CB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54BBA-F9FC-A84E-9945-85FF94A1A336}" type="datetimeFigureOut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01/11/2023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D1919-237B-B03C-39A4-CF87905B0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4280E-C031-C583-DA73-E8722DC39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ACA18-5713-894A-A6FD-727CC7391E2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81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9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ybosplus.github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3451" y="835429"/>
            <a:ext cx="12202353" cy="5187142"/>
            <a:chOff x="-3451" y="1055716"/>
            <a:chExt cx="12202353" cy="5187142"/>
          </a:xfrm>
        </p:grpSpPr>
        <p:pic>
          <p:nvPicPr>
            <p:cNvPr id="1028" name="Picture 4" descr="https://img.freepik.com/premium-vector/business-candle-stick-graph-chart-stock-market_41981-1435.jpg?w=200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97" b="12642"/>
            <a:stretch/>
          </p:blipFill>
          <p:spPr bwMode="auto">
            <a:xfrm>
              <a:off x="-3451" y="1090237"/>
              <a:ext cx="12198902" cy="511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0" y="1055716"/>
              <a:ext cx="12198902" cy="518714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2" name="Google Shape;523;p35"/>
          <p:cNvSpPr txBox="1">
            <a:spLocks noGrp="1"/>
          </p:cNvSpPr>
          <p:nvPr>
            <p:ph type="ctrTitle"/>
          </p:nvPr>
        </p:nvSpPr>
        <p:spPr>
          <a:xfrm>
            <a:off x="4057721" y="2881328"/>
            <a:ext cx="4076559" cy="53660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System Trading</a:t>
            </a:r>
            <a:endParaRPr sz="4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Google Shape;523;p35"/>
          <p:cNvSpPr txBox="1">
            <a:spLocks/>
          </p:cNvSpPr>
          <p:nvPr/>
        </p:nvSpPr>
        <p:spPr>
          <a:xfrm>
            <a:off x="4048196" y="3491931"/>
            <a:ext cx="4076559" cy="270529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2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 &amp; Reinforcement learning</a:t>
            </a:r>
            <a:endParaRPr lang="en-US" sz="162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Google Shape;526;p35"/>
          <p:cNvCxnSpPr/>
          <p:nvPr/>
        </p:nvCxnSpPr>
        <p:spPr>
          <a:xfrm>
            <a:off x="4183392" y="3949052"/>
            <a:ext cx="3817608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535361" y="3095540"/>
            <a:ext cx="503533" cy="6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1373850" y="2162091"/>
            <a:ext cx="9444300" cy="3797582"/>
            <a:chOff x="1373850" y="2162091"/>
            <a:chExt cx="9444300" cy="379758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373851" y="2162091"/>
              <a:ext cx="1190625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대신증권 </a:t>
              </a:r>
              <a:r>
                <a:rPr lang="en-US" altLang="ko-KR" sz="1400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73850" y="5064323"/>
              <a:ext cx="1190625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Selenium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KRX, DART)</a:t>
              </a:r>
              <a:endPara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373850" y="3613207"/>
              <a:ext cx="1190625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Investing API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983578" y="2162091"/>
              <a:ext cx="4305301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주가 정보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시가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종가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거래량 등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983577" y="3613207"/>
              <a:ext cx="4305301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채권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환율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암호화폐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원자재 등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983577" y="5064323"/>
              <a:ext cx="4305301" cy="895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KOSDAQ, </a:t>
              </a:r>
              <a:r>
                <a:rPr lang="en-US" altLang="ko-KR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KOSPI, </a:t>
              </a:r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재무제표</a:t>
              </a:r>
              <a:endParaRPr lang="ko-KR" altLang="en-US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189375" y="3333866"/>
              <a:ext cx="1628775" cy="14540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453" y="3673650"/>
              <a:ext cx="1032619" cy="774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</a:ln>
            <a:effectLst/>
          </p:spPr>
        </p:pic>
        <p:cxnSp>
          <p:nvCxnSpPr>
            <p:cNvPr id="44" name="꺾인 연결선 43"/>
            <p:cNvCxnSpPr>
              <a:stCxn id="9" idx="3"/>
            </p:cNvCxnSpPr>
            <p:nvPr/>
          </p:nvCxnSpPr>
          <p:spPr>
            <a:xfrm>
              <a:off x="7288879" y="2609766"/>
              <a:ext cx="950247" cy="1451115"/>
            </a:xfrm>
            <a:prstGeom prst="bentConnector2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11" idx="3"/>
              <a:endCxn id="12" idx="1"/>
            </p:cNvCxnSpPr>
            <p:nvPr/>
          </p:nvCxnSpPr>
          <p:spPr>
            <a:xfrm flipV="1">
              <a:off x="7288878" y="4060883"/>
              <a:ext cx="1900497" cy="1451115"/>
            </a:xfrm>
            <a:prstGeom prst="bentConnector3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10" idx="3"/>
            </p:cNvCxnSpPr>
            <p:nvPr/>
          </p:nvCxnSpPr>
          <p:spPr>
            <a:xfrm flipV="1">
              <a:off x="7288878" y="4060881"/>
              <a:ext cx="950248" cy="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5" idx="3"/>
              <a:endCxn id="9" idx="1"/>
            </p:cNvCxnSpPr>
            <p:nvPr/>
          </p:nvCxnSpPr>
          <p:spPr>
            <a:xfrm>
              <a:off x="2564476" y="2609766"/>
              <a:ext cx="419102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6" idx="3"/>
            </p:cNvCxnSpPr>
            <p:nvPr/>
          </p:nvCxnSpPr>
          <p:spPr>
            <a:xfrm flipV="1">
              <a:off x="2564475" y="4060881"/>
              <a:ext cx="419101" cy="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7" idx="3"/>
              <a:endCxn id="11" idx="1"/>
            </p:cNvCxnSpPr>
            <p:nvPr/>
          </p:nvCxnSpPr>
          <p:spPr>
            <a:xfrm>
              <a:off x="2564475" y="5511998"/>
              <a:ext cx="419102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40" name="그룹 3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4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7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0" name="Google Shape;523;p35"/>
          <p:cNvSpPr txBox="1">
            <a:spLocks/>
          </p:cNvSpPr>
          <p:nvPr/>
        </p:nvSpPr>
        <p:spPr>
          <a:xfrm>
            <a:off x="813451" y="307413"/>
            <a:ext cx="3130464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데이터 수집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73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2" name="그룹 31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3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1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3" name="Google Shape;523;p35"/>
          <p:cNvSpPr txBox="1">
            <a:spLocks/>
          </p:cNvSpPr>
          <p:nvPr/>
        </p:nvSpPr>
        <p:spPr>
          <a:xfrm>
            <a:off x="813450" y="307413"/>
            <a:ext cx="470011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데이터 수집 </a:t>
            </a:r>
            <a:r>
              <a:rPr lang="en-US" altLang="ko-KR" dirty="0"/>
              <a:t>– Stock Data Code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1319"/>
            <a:ext cx="719189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대신 증권 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주식 데이터 수집</a:t>
            </a:r>
            <a:endParaRPr lang="en-US" altLang="ko-KR" sz="1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B17739-67C0-39FE-A2F9-D48C022F856A}"/>
              </a:ext>
            </a:extLst>
          </p:cNvPr>
          <p:cNvSpPr/>
          <p:nvPr/>
        </p:nvSpPr>
        <p:spPr>
          <a:xfrm>
            <a:off x="813450" y="5651223"/>
            <a:ext cx="4759514" cy="1046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종목 리스트 추출</a:t>
            </a:r>
            <a:endParaRPr kumimoji="1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31800" marR="0" lvl="1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대신증권 </a:t>
            </a:r>
            <a:r>
              <a:rPr kumimoji="1" lang="en-US" altLang="ko-KR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모듈을 </a:t>
            </a:r>
            <a:r>
              <a:rPr kumimoji="1" lang="ko-KR" altLang="en-US" sz="1200" dirty="0" err="1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임포트하여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200" dirty="0" smtClean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6050" marR="0" lvl="1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2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코스피</a:t>
            </a:r>
            <a:r>
              <a:rPr kumimoji="1" lang="en-US" altLang="ko-KR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코스닥 전체 리스트 추출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7290" y="1089989"/>
            <a:ext cx="10027381" cy="4764404"/>
            <a:chOff x="652684" y="1039339"/>
            <a:chExt cx="12182761" cy="57885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84" y="1040554"/>
              <a:ext cx="4354322" cy="57872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655" y="1039339"/>
              <a:ext cx="6581790" cy="57885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B17739-67C0-39FE-A2F9-D48C022F856A}"/>
              </a:ext>
            </a:extLst>
          </p:cNvPr>
          <p:cNvSpPr/>
          <p:nvPr/>
        </p:nvSpPr>
        <p:spPr>
          <a:xfrm>
            <a:off x="5513560" y="5651223"/>
            <a:ext cx="4759514" cy="1046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종목별 주가 데이터 수집</a:t>
            </a:r>
            <a:endParaRPr kumimoji="1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31800" marR="0" lvl="1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Block R</a:t>
            </a:r>
            <a:r>
              <a:rPr kumimoji="1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equest</a:t>
            </a:r>
            <a:r>
              <a:rPr kumimoji="1" lang="en-US" altLang="ko-KR" sz="12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형태로 호출</a:t>
            </a:r>
            <a:endParaRPr kumimoji="1" lang="en-US" altLang="ko-KR" sz="1200" dirty="0" smtClean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31800" marR="0" lvl="1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분봉 </a:t>
            </a:r>
            <a:r>
              <a:rPr kumimoji="1" lang="en-US" altLang="ko-KR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kumimoji="1" lang="ko-KR" altLang="en-US" sz="1200" dirty="0" err="1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일봉</a:t>
            </a:r>
            <a:r>
              <a:rPr kumimoji="1" lang="ko-KR" altLang="en-US" sz="1200" dirty="0" smtClean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7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813450" y="1447777"/>
            <a:ext cx="10505579" cy="5000216"/>
            <a:chOff x="1310053" y="1915698"/>
            <a:chExt cx="10172700" cy="4564965"/>
          </a:xfrm>
        </p:grpSpPr>
        <p:grpSp>
          <p:nvGrpSpPr>
            <p:cNvPr id="38" name="그룹 37"/>
            <p:cNvGrpSpPr/>
            <p:nvPr/>
          </p:nvGrpSpPr>
          <p:grpSpPr>
            <a:xfrm>
              <a:off x="1310053" y="1915698"/>
              <a:ext cx="10172700" cy="4564965"/>
              <a:chOff x="1310053" y="1915698"/>
              <a:chExt cx="10172700" cy="456496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676" y="1915698"/>
                <a:ext cx="6770077" cy="4564965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28575">
                <a:noFill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9" name="그룹 8"/>
              <p:cNvGrpSpPr/>
              <p:nvPr/>
            </p:nvGrpSpPr>
            <p:grpSpPr>
              <a:xfrm>
                <a:off x="1310053" y="2046082"/>
                <a:ext cx="1475757" cy="4205249"/>
                <a:chOff x="2164200" y="2370682"/>
                <a:chExt cx="1053559" cy="3993625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4"/>
                <a:stretch/>
              </p:blipFill>
              <p:spPr>
                <a:xfrm>
                  <a:off x="2164200" y="2370682"/>
                  <a:ext cx="1053559" cy="3993625"/>
                </a:xfrm>
                <a:prstGeom prst="rect">
                  <a:avLst/>
                </a:prstGeom>
                <a:solidFill>
                  <a:srgbClr val="FF0000">
                    <a:alpha val="0"/>
                  </a:srgbClr>
                </a:solidFill>
                <a:ln w="28575">
                  <a:noFill/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2561739" y="2580167"/>
                  <a:ext cx="491299" cy="142739"/>
                </a:xfrm>
                <a:prstGeom prst="rect">
                  <a:avLst/>
                </a:prstGeom>
                <a:solidFill>
                  <a:srgbClr val="FF0000">
                    <a:alpha val="0"/>
                  </a:srgb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5" name="직사각형 44"/>
            <p:cNvSpPr/>
            <p:nvPr/>
          </p:nvSpPr>
          <p:spPr>
            <a:xfrm>
              <a:off x="4903176" y="1915698"/>
              <a:ext cx="820615" cy="4564965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48" name="그룹 47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50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9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53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1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데이터 수집 </a:t>
            </a:r>
            <a:r>
              <a:rPr lang="en-US" altLang="ko-KR" dirty="0"/>
              <a:t>- DB</a:t>
            </a:r>
          </a:p>
        </p:txBody>
      </p:sp>
      <p:cxnSp>
        <p:nvCxnSpPr>
          <p:cNvPr id="20" name="꺾인 연결선 19"/>
          <p:cNvCxnSpPr>
            <a:stCxn id="6" idx="3"/>
            <a:endCxn id="45" idx="1"/>
          </p:cNvCxnSpPr>
          <p:nvPr/>
        </p:nvCxnSpPr>
        <p:spPr>
          <a:xfrm>
            <a:off x="2099217" y="1914528"/>
            <a:ext cx="2424933" cy="2033357"/>
          </a:xfrm>
          <a:prstGeom prst="bentConnector3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719189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분 단위 주식 데이터 수집 결과</a:t>
            </a:r>
          </a:p>
        </p:txBody>
      </p:sp>
    </p:spTree>
    <p:extLst>
      <p:ext uri="{BB962C8B-B14F-4D97-AF65-F5344CB8AC3E}">
        <p14:creationId xmlns:p14="http://schemas.microsoft.com/office/powerpoint/2010/main" val="11087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3" name="Google Shape;523;p35"/>
          <p:cNvSpPr txBox="1">
            <a:spLocks/>
          </p:cNvSpPr>
          <p:nvPr/>
        </p:nvSpPr>
        <p:spPr>
          <a:xfrm>
            <a:off x="813450" y="307413"/>
            <a:ext cx="489023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데이터 수집 </a:t>
            </a:r>
            <a:r>
              <a:rPr lang="en-US" altLang="ko-KR" dirty="0"/>
              <a:t>– Investing Data Code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14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13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7" name="그룹 6"/>
          <p:cNvGrpSpPr/>
          <p:nvPr/>
        </p:nvGrpSpPr>
        <p:grpSpPr>
          <a:xfrm>
            <a:off x="697073" y="765713"/>
            <a:ext cx="10595323" cy="6064522"/>
            <a:chOff x="697073" y="765713"/>
            <a:chExt cx="10595323" cy="6064522"/>
          </a:xfrm>
        </p:grpSpPr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813450" y="765713"/>
              <a:ext cx="7191895" cy="657340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ko-KR"/>
              </a:defPPr>
              <a:lvl1pPr marL="285750" indent="-285750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</a:lstStyle>
            <a:p>
              <a:r>
                <a:rPr lang="en-US" altLang="ko-KR" dirty="0"/>
                <a:t>Selenium</a:t>
              </a:r>
              <a:r>
                <a:rPr lang="ko-KR" altLang="en-US" dirty="0"/>
                <a:t>을 이용한 </a:t>
              </a:r>
              <a:r>
                <a:rPr lang="en-US" altLang="ko-KR" dirty="0"/>
                <a:t>Investing </a:t>
              </a:r>
              <a:r>
                <a:rPr lang="ko-KR" altLang="en-US" dirty="0"/>
                <a:t>데이터</a:t>
              </a:r>
              <a:r>
                <a:rPr lang="en-US" altLang="ko-KR" dirty="0"/>
                <a:t> </a:t>
              </a:r>
              <a:r>
                <a:rPr lang="ko-KR" altLang="en-US" dirty="0"/>
                <a:t>크롤링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97073" y="1048050"/>
              <a:ext cx="10595323" cy="5782185"/>
              <a:chOff x="697073" y="1048050"/>
              <a:chExt cx="10595323" cy="578218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73" y="1048180"/>
                <a:ext cx="4093383" cy="577748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5013" y="1048994"/>
                <a:ext cx="3462919" cy="574867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2488" y="1048050"/>
                <a:ext cx="3449908" cy="57821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1389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13451" y="1495218"/>
            <a:ext cx="10505578" cy="4977499"/>
            <a:chOff x="1310053" y="1915698"/>
            <a:chExt cx="10172699" cy="45649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053" y="2046081"/>
              <a:ext cx="1926833" cy="42052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직사각형 36"/>
            <p:cNvSpPr/>
            <p:nvPr/>
          </p:nvSpPr>
          <p:spPr>
            <a:xfrm>
              <a:off x="1719405" y="2280952"/>
              <a:ext cx="700876" cy="157388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712675" y="1915698"/>
              <a:ext cx="6770077" cy="4564965"/>
              <a:chOff x="4712675" y="1915698"/>
              <a:chExt cx="6770077" cy="456496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675" y="1926121"/>
                <a:ext cx="6770077" cy="454285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4932485" y="1915698"/>
                <a:ext cx="597878" cy="4564965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41" name="그룹 40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43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2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6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8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데이터 수집 </a:t>
            </a:r>
            <a:r>
              <a:rPr lang="en-US" altLang="ko-KR" dirty="0"/>
              <a:t>- DB</a:t>
            </a:r>
          </a:p>
        </p:txBody>
      </p:sp>
      <p:cxnSp>
        <p:nvCxnSpPr>
          <p:cNvPr id="4" name="꺾인 연결선 3"/>
          <p:cNvCxnSpPr>
            <a:stCxn id="37" idx="3"/>
            <a:endCxn id="39" idx="1"/>
          </p:cNvCxnSpPr>
          <p:nvPr/>
        </p:nvCxnSpPr>
        <p:spPr>
          <a:xfrm>
            <a:off x="1960009" y="1979286"/>
            <a:ext cx="2594410" cy="2004682"/>
          </a:xfrm>
          <a:prstGeom prst="bentConnector3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719189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일 단위 </a:t>
            </a:r>
            <a:r>
              <a:rPr lang="en-US" altLang="ko-KR" dirty="0"/>
              <a:t>Investing</a:t>
            </a:r>
            <a:r>
              <a:rPr lang="ko-KR" altLang="en-US" dirty="0"/>
              <a:t> 데이터 수집 결과 </a:t>
            </a:r>
          </a:p>
        </p:txBody>
      </p:sp>
    </p:spTree>
    <p:extLst>
      <p:ext uri="{BB962C8B-B14F-4D97-AF65-F5344CB8AC3E}">
        <p14:creationId xmlns:p14="http://schemas.microsoft.com/office/powerpoint/2010/main" val="1812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605813" y="1991958"/>
            <a:ext cx="6762631" cy="3970691"/>
            <a:chOff x="1371201" y="1455037"/>
            <a:chExt cx="9151955" cy="4628873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3187066" y="1455037"/>
              <a:ext cx="3108960" cy="4628873"/>
              <a:chOff x="3187066" y="1455037"/>
              <a:chExt cx="3108960" cy="4628873"/>
            </a:xfrm>
          </p:grpSpPr>
          <p:sp>
            <p:nvSpPr>
              <p:cNvPr id="204" name="모서리가 둥근 직사각형 203"/>
              <p:cNvSpPr/>
              <p:nvPr/>
            </p:nvSpPr>
            <p:spPr>
              <a:xfrm>
                <a:off x="4057188" y="1455037"/>
                <a:ext cx="1368716" cy="430746"/>
              </a:xfrm>
              <a:prstGeom prst="roundRect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LSTM</a:t>
                </a:r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3187066" y="2113890"/>
                <a:ext cx="3108960" cy="3970020"/>
                <a:chOff x="3187066" y="2113890"/>
                <a:chExt cx="3108960" cy="3970020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3187066" y="2113890"/>
                  <a:ext cx="3108960" cy="3970020"/>
                  <a:chOff x="3187066" y="2059572"/>
                  <a:chExt cx="3108960" cy="3970020"/>
                </a:xfrm>
              </p:grpSpPr>
              <p:sp>
                <p:nvSpPr>
                  <p:cNvPr id="174" name="모서리가 둥근 직사각형 173"/>
                  <p:cNvSpPr/>
                  <p:nvPr/>
                </p:nvSpPr>
                <p:spPr>
                  <a:xfrm>
                    <a:off x="3187066" y="2059572"/>
                    <a:ext cx="3108960" cy="3970020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  <a:alpha val="71000"/>
                    </a:schemeClr>
                  </a:solidFill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5" name="순서도: 연결자 4"/>
                  <p:cNvSpPr/>
                  <p:nvPr/>
                </p:nvSpPr>
                <p:spPr>
                  <a:xfrm>
                    <a:off x="3559527" y="2252652"/>
                    <a:ext cx="508000" cy="498764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9" name="순서도: 연결자 8"/>
                  <p:cNvSpPr/>
                  <p:nvPr/>
                </p:nvSpPr>
                <p:spPr>
                  <a:xfrm>
                    <a:off x="3559527" y="2832450"/>
                    <a:ext cx="508000" cy="498764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1" name="순서도: 연결자 10"/>
                  <p:cNvSpPr/>
                  <p:nvPr/>
                </p:nvSpPr>
                <p:spPr>
                  <a:xfrm>
                    <a:off x="3559527" y="4000273"/>
                    <a:ext cx="508000" cy="498764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2" name="순서도: 연결자 11"/>
                  <p:cNvSpPr/>
                  <p:nvPr/>
                </p:nvSpPr>
                <p:spPr>
                  <a:xfrm>
                    <a:off x="3559527" y="5374542"/>
                    <a:ext cx="508000" cy="498764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3" name="순서도: 연결자 12"/>
                  <p:cNvSpPr/>
                  <p:nvPr/>
                </p:nvSpPr>
                <p:spPr>
                  <a:xfrm flipH="1" flipV="1">
                    <a:off x="3771963" y="4672577"/>
                    <a:ext cx="87284" cy="100372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4" name="순서도: 연결자 13"/>
                  <p:cNvSpPr/>
                  <p:nvPr/>
                </p:nvSpPr>
                <p:spPr>
                  <a:xfrm flipH="1" flipV="1">
                    <a:off x="3769597" y="4869134"/>
                    <a:ext cx="87284" cy="100372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5" name="순서도: 연결자 14"/>
                  <p:cNvSpPr/>
                  <p:nvPr/>
                </p:nvSpPr>
                <p:spPr>
                  <a:xfrm flipH="1" flipV="1">
                    <a:off x="3769597" y="5065691"/>
                    <a:ext cx="87284" cy="100372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6" name="순서도: 연결자 15"/>
                  <p:cNvSpPr/>
                  <p:nvPr/>
                </p:nvSpPr>
                <p:spPr>
                  <a:xfrm>
                    <a:off x="5547883" y="2252652"/>
                    <a:ext cx="508000" cy="49876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7" name="순서도: 연결자 16"/>
                  <p:cNvSpPr/>
                  <p:nvPr/>
                </p:nvSpPr>
                <p:spPr>
                  <a:xfrm>
                    <a:off x="5547883" y="2832450"/>
                    <a:ext cx="508000" cy="49876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8" name="순서도: 연결자 17"/>
                  <p:cNvSpPr/>
                  <p:nvPr/>
                </p:nvSpPr>
                <p:spPr>
                  <a:xfrm>
                    <a:off x="5547883" y="3398682"/>
                    <a:ext cx="508000" cy="49876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9" name="순서도: 연결자 18"/>
                  <p:cNvSpPr/>
                  <p:nvPr/>
                </p:nvSpPr>
                <p:spPr>
                  <a:xfrm>
                    <a:off x="5547883" y="4000273"/>
                    <a:ext cx="508000" cy="49876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0" name="순서도: 연결자 19"/>
                  <p:cNvSpPr/>
                  <p:nvPr/>
                </p:nvSpPr>
                <p:spPr>
                  <a:xfrm>
                    <a:off x="5547883" y="5374542"/>
                    <a:ext cx="508000" cy="49876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1" name="순서도: 연결자 20"/>
                  <p:cNvSpPr/>
                  <p:nvPr/>
                </p:nvSpPr>
                <p:spPr>
                  <a:xfrm flipH="1" flipV="1">
                    <a:off x="5758241" y="4631359"/>
                    <a:ext cx="87284" cy="100372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2" name="순서도: 연결자 21"/>
                  <p:cNvSpPr/>
                  <p:nvPr/>
                </p:nvSpPr>
                <p:spPr>
                  <a:xfrm flipH="1" flipV="1">
                    <a:off x="5758241" y="4827459"/>
                    <a:ext cx="87284" cy="100372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3" name="순서도: 연결자 22"/>
                  <p:cNvSpPr/>
                  <p:nvPr/>
                </p:nvSpPr>
                <p:spPr>
                  <a:xfrm flipH="1" flipV="1">
                    <a:off x="5758241" y="5000258"/>
                    <a:ext cx="87284" cy="100372"/>
                  </a:xfrm>
                  <a:prstGeom prst="flowChartConnector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47" name="직선 화살표 연결선 46"/>
                  <p:cNvCxnSpPr>
                    <a:stCxn id="5" idx="6"/>
                    <a:endCxn id="17" idx="2"/>
                  </p:cNvCxnSpPr>
                  <p:nvPr/>
                </p:nvCxnSpPr>
                <p:spPr>
                  <a:xfrm>
                    <a:off x="4067527" y="2502034"/>
                    <a:ext cx="1480356" cy="5797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/>
                  <p:cNvCxnSpPr>
                    <a:stCxn id="11" idx="6"/>
                    <a:endCxn id="17" idx="2"/>
                  </p:cNvCxnSpPr>
                  <p:nvPr/>
                </p:nvCxnSpPr>
                <p:spPr>
                  <a:xfrm flipV="1">
                    <a:off x="4067527" y="3081832"/>
                    <a:ext cx="1480356" cy="11678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/>
                  <p:cNvCxnSpPr>
                    <a:stCxn id="12" idx="7"/>
                    <a:endCxn id="17" idx="2"/>
                  </p:cNvCxnSpPr>
                  <p:nvPr/>
                </p:nvCxnSpPr>
                <p:spPr>
                  <a:xfrm flipV="1">
                    <a:off x="3993132" y="3081832"/>
                    <a:ext cx="1554751" cy="23657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직선 화살표 연결선 72"/>
                  <p:cNvCxnSpPr>
                    <a:stCxn id="5" idx="6"/>
                    <a:endCxn id="16" idx="2"/>
                  </p:cNvCxnSpPr>
                  <p:nvPr/>
                </p:nvCxnSpPr>
                <p:spPr>
                  <a:xfrm>
                    <a:off x="4067527" y="2502034"/>
                    <a:ext cx="148035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화살표 연결선 74"/>
                  <p:cNvCxnSpPr>
                    <a:stCxn id="9" idx="6"/>
                    <a:endCxn id="16" idx="2"/>
                  </p:cNvCxnSpPr>
                  <p:nvPr/>
                </p:nvCxnSpPr>
                <p:spPr>
                  <a:xfrm flipV="1">
                    <a:off x="4067527" y="2502034"/>
                    <a:ext cx="1480356" cy="5797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/>
                  <p:cNvCxnSpPr>
                    <a:stCxn id="11" idx="6"/>
                    <a:endCxn id="16" idx="2"/>
                  </p:cNvCxnSpPr>
                  <p:nvPr/>
                </p:nvCxnSpPr>
                <p:spPr>
                  <a:xfrm flipV="1">
                    <a:off x="4067527" y="2502034"/>
                    <a:ext cx="1480356" cy="17476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화살표 연결선 80"/>
                  <p:cNvCxnSpPr>
                    <a:stCxn id="12" idx="7"/>
                    <a:endCxn id="16" idx="2"/>
                  </p:cNvCxnSpPr>
                  <p:nvPr/>
                </p:nvCxnSpPr>
                <p:spPr>
                  <a:xfrm flipV="1">
                    <a:off x="3993132" y="2502034"/>
                    <a:ext cx="1554751" cy="29455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화살표 연결선 82"/>
                  <p:cNvCxnSpPr>
                    <a:stCxn id="5" idx="6"/>
                    <a:endCxn id="18" idx="2"/>
                  </p:cNvCxnSpPr>
                  <p:nvPr/>
                </p:nvCxnSpPr>
                <p:spPr>
                  <a:xfrm>
                    <a:off x="4067527" y="2502034"/>
                    <a:ext cx="1480356" cy="11460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화살표 연결선 86"/>
                  <p:cNvCxnSpPr>
                    <a:stCxn id="9" idx="6"/>
                    <a:endCxn id="18" idx="2"/>
                  </p:cNvCxnSpPr>
                  <p:nvPr/>
                </p:nvCxnSpPr>
                <p:spPr>
                  <a:xfrm>
                    <a:off x="4067527" y="3081832"/>
                    <a:ext cx="1480356" cy="5662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화살표 연결선 91"/>
                  <p:cNvCxnSpPr>
                    <a:stCxn id="11" idx="6"/>
                    <a:endCxn id="18" idx="2"/>
                  </p:cNvCxnSpPr>
                  <p:nvPr/>
                </p:nvCxnSpPr>
                <p:spPr>
                  <a:xfrm flipV="1">
                    <a:off x="4067527" y="3648064"/>
                    <a:ext cx="1480356" cy="6015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화살표 연결선 95"/>
                  <p:cNvCxnSpPr>
                    <a:stCxn id="12" idx="7"/>
                    <a:endCxn id="18" idx="2"/>
                  </p:cNvCxnSpPr>
                  <p:nvPr/>
                </p:nvCxnSpPr>
                <p:spPr>
                  <a:xfrm flipV="1">
                    <a:off x="3993132" y="3648064"/>
                    <a:ext cx="1554751" cy="179952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화살표 연결선 97"/>
                  <p:cNvCxnSpPr>
                    <a:stCxn id="5" idx="6"/>
                    <a:endCxn id="19" idx="2"/>
                  </p:cNvCxnSpPr>
                  <p:nvPr/>
                </p:nvCxnSpPr>
                <p:spPr>
                  <a:xfrm>
                    <a:off x="4067527" y="2502034"/>
                    <a:ext cx="1480356" cy="17476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/>
                  <p:cNvCxnSpPr>
                    <a:stCxn id="9" idx="6"/>
                    <a:endCxn id="19" idx="2"/>
                  </p:cNvCxnSpPr>
                  <p:nvPr/>
                </p:nvCxnSpPr>
                <p:spPr>
                  <a:xfrm>
                    <a:off x="4067527" y="3081832"/>
                    <a:ext cx="1480356" cy="11678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화살표 연결선 104"/>
                  <p:cNvCxnSpPr>
                    <a:stCxn id="11" idx="6"/>
                    <a:endCxn id="19" idx="2"/>
                  </p:cNvCxnSpPr>
                  <p:nvPr/>
                </p:nvCxnSpPr>
                <p:spPr>
                  <a:xfrm>
                    <a:off x="4067527" y="4249655"/>
                    <a:ext cx="148035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직선 화살표 연결선 106"/>
                  <p:cNvCxnSpPr>
                    <a:stCxn id="12" idx="7"/>
                    <a:endCxn id="19" idx="2"/>
                  </p:cNvCxnSpPr>
                  <p:nvPr/>
                </p:nvCxnSpPr>
                <p:spPr>
                  <a:xfrm flipV="1">
                    <a:off x="3993132" y="4249655"/>
                    <a:ext cx="1554751" cy="119792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화살표 연결선 108"/>
                  <p:cNvCxnSpPr>
                    <a:stCxn id="5" idx="6"/>
                    <a:endCxn id="20" idx="1"/>
                  </p:cNvCxnSpPr>
                  <p:nvPr/>
                </p:nvCxnSpPr>
                <p:spPr>
                  <a:xfrm>
                    <a:off x="4067527" y="2502034"/>
                    <a:ext cx="1554751" cy="29455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화살표 연결선 110"/>
                  <p:cNvCxnSpPr>
                    <a:stCxn id="9" idx="6"/>
                    <a:endCxn id="20" idx="1"/>
                  </p:cNvCxnSpPr>
                  <p:nvPr/>
                </p:nvCxnSpPr>
                <p:spPr>
                  <a:xfrm>
                    <a:off x="4067527" y="3081832"/>
                    <a:ext cx="1554751" cy="23657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화살표 연결선 114"/>
                  <p:cNvCxnSpPr>
                    <a:stCxn id="11" idx="6"/>
                    <a:endCxn id="20" idx="1"/>
                  </p:cNvCxnSpPr>
                  <p:nvPr/>
                </p:nvCxnSpPr>
                <p:spPr>
                  <a:xfrm>
                    <a:off x="4067527" y="4249655"/>
                    <a:ext cx="1554751" cy="119792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화살표 연결선 116"/>
                  <p:cNvCxnSpPr>
                    <a:stCxn id="12" idx="7"/>
                    <a:endCxn id="20" idx="1"/>
                  </p:cNvCxnSpPr>
                  <p:nvPr/>
                </p:nvCxnSpPr>
                <p:spPr>
                  <a:xfrm>
                    <a:off x="3993132" y="5447584"/>
                    <a:ext cx="162914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" name="순서도: 연결자 185"/>
                  <p:cNvSpPr/>
                  <p:nvPr/>
                </p:nvSpPr>
                <p:spPr>
                  <a:xfrm>
                    <a:off x="3554862" y="3404369"/>
                    <a:ext cx="508000" cy="498764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88" name="직선 화살표 연결선 187"/>
                  <p:cNvCxnSpPr>
                    <a:stCxn id="9" idx="6"/>
                    <a:endCxn id="17" idx="2"/>
                  </p:cNvCxnSpPr>
                  <p:nvPr/>
                </p:nvCxnSpPr>
                <p:spPr>
                  <a:xfrm>
                    <a:off x="4067527" y="3081832"/>
                    <a:ext cx="148035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화살표 연결선 190"/>
                  <p:cNvCxnSpPr>
                    <a:stCxn id="186" idx="6"/>
                    <a:endCxn id="16" idx="2"/>
                  </p:cNvCxnSpPr>
                  <p:nvPr/>
                </p:nvCxnSpPr>
                <p:spPr>
                  <a:xfrm flipV="1">
                    <a:off x="4062862" y="2502034"/>
                    <a:ext cx="1485021" cy="1151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화살표 연결선 192"/>
                  <p:cNvCxnSpPr>
                    <a:endCxn id="17" idx="2"/>
                  </p:cNvCxnSpPr>
                  <p:nvPr/>
                </p:nvCxnSpPr>
                <p:spPr>
                  <a:xfrm flipV="1">
                    <a:off x="4067527" y="3081832"/>
                    <a:ext cx="1480356" cy="56623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화살표 연결선 194"/>
                  <p:cNvCxnSpPr>
                    <a:endCxn id="18" idx="2"/>
                  </p:cNvCxnSpPr>
                  <p:nvPr/>
                </p:nvCxnSpPr>
                <p:spPr>
                  <a:xfrm>
                    <a:off x="4072192" y="3645134"/>
                    <a:ext cx="1475691" cy="29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화살표 연결선 196"/>
                  <p:cNvCxnSpPr>
                    <a:endCxn id="19" idx="2"/>
                  </p:cNvCxnSpPr>
                  <p:nvPr/>
                </p:nvCxnSpPr>
                <p:spPr>
                  <a:xfrm>
                    <a:off x="4072192" y="3653750"/>
                    <a:ext cx="1475691" cy="5959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직선 화살표 연결선 198"/>
                  <p:cNvCxnSpPr>
                    <a:stCxn id="186" idx="6"/>
                    <a:endCxn id="20" idx="1"/>
                  </p:cNvCxnSpPr>
                  <p:nvPr/>
                </p:nvCxnSpPr>
                <p:spPr>
                  <a:xfrm>
                    <a:off x="4062862" y="3653751"/>
                    <a:ext cx="1559416" cy="17938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2" name="오른쪽 화살표 설명선 211"/>
                <p:cNvSpPr/>
                <p:nvPr/>
              </p:nvSpPr>
              <p:spPr>
                <a:xfrm>
                  <a:off x="4259652" y="3886464"/>
                  <a:ext cx="1293946" cy="424872"/>
                </a:xfrm>
                <a:prstGeom prst="rightArrowCallout">
                  <a:avLst/>
                </a:prstGeom>
                <a:solidFill>
                  <a:srgbClr val="DC2CE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PRelu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>
              <a:off x="3189165" y="2111570"/>
              <a:ext cx="3108960" cy="3970020"/>
              <a:chOff x="3187066" y="2113890"/>
              <a:chExt cx="3108960" cy="3970020"/>
            </a:xfrm>
          </p:grpSpPr>
          <p:grpSp>
            <p:nvGrpSpPr>
              <p:cNvPr id="162" name="그룹 161"/>
              <p:cNvGrpSpPr/>
              <p:nvPr/>
            </p:nvGrpSpPr>
            <p:grpSpPr>
              <a:xfrm>
                <a:off x="3187066" y="2113890"/>
                <a:ext cx="3108960" cy="3970020"/>
                <a:chOff x="3187066" y="2059572"/>
                <a:chExt cx="3108960" cy="3970020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3187066" y="2059572"/>
                  <a:ext cx="3108960" cy="397002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  <a:alpha val="71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순서도: 연결자 164"/>
                <p:cNvSpPr/>
                <p:nvPr/>
              </p:nvSpPr>
              <p:spPr>
                <a:xfrm>
                  <a:off x="3559527" y="2252652"/>
                  <a:ext cx="508000" cy="498764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순서도: 연결자 165"/>
                <p:cNvSpPr/>
                <p:nvPr/>
              </p:nvSpPr>
              <p:spPr>
                <a:xfrm>
                  <a:off x="3559527" y="2832450"/>
                  <a:ext cx="508000" cy="498764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순서도: 연결자 166"/>
                <p:cNvSpPr/>
                <p:nvPr/>
              </p:nvSpPr>
              <p:spPr>
                <a:xfrm>
                  <a:off x="3559527" y="4000273"/>
                  <a:ext cx="508000" cy="498764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순서도: 연결자 167"/>
                <p:cNvSpPr/>
                <p:nvPr/>
              </p:nvSpPr>
              <p:spPr>
                <a:xfrm>
                  <a:off x="3559527" y="5374542"/>
                  <a:ext cx="508000" cy="498764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9" name="순서도: 연결자 168"/>
                <p:cNvSpPr/>
                <p:nvPr/>
              </p:nvSpPr>
              <p:spPr>
                <a:xfrm flipH="1" flipV="1">
                  <a:off x="3771963" y="4672577"/>
                  <a:ext cx="87284" cy="100372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0" name="순서도: 연결자 169"/>
                <p:cNvSpPr/>
                <p:nvPr/>
              </p:nvSpPr>
              <p:spPr>
                <a:xfrm flipH="1" flipV="1">
                  <a:off x="3769597" y="4869134"/>
                  <a:ext cx="87284" cy="100372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1" name="순서도: 연결자 170"/>
                <p:cNvSpPr/>
                <p:nvPr/>
              </p:nvSpPr>
              <p:spPr>
                <a:xfrm flipH="1" flipV="1">
                  <a:off x="3769597" y="5065691"/>
                  <a:ext cx="87284" cy="100372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순서도: 연결자 171"/>
                <p:cNvSpPr/>
                <p:nvPr/>
              </p:nvSpPr>
              <p:spPr>
                <a:xfrm>
                  <a:off x="5547883" y="2252652"/>
                  <a:ext cx="508000" cy="49876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순서도: 연결자 172"/>
                <p:cNvSpPr/>
                <p:nvPr/>
              </p:nvSpPr>
              <p:spPr>
                <a:xfrm>
                  <a:off x="5547883" y="2832450"/>
                  <a:ext cx="508000" cy="49876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순서도: 연결자 174"/>
                <p:cNvSpPr/>
                <p:nvPr/>
              </p:nvSpPr>
              <p:spPr>
                <a:xfrm>
                  <a:off x="5547883" y="3398682"/>
                  <a:ext cx="508000" cy="49876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순서도: 연결자 175"/>
                <p:cNvSpPr/>
                <p:nvPr/>
              </p:nvSpPr>
              <p:spPr>
                <a:xfrm>
                  <a:off x="5547883" y="4000273"/>
                  <a:ext cx="508000" cy="49876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순서도: 연결자 176"/>
                <p:cNvSpPr/>
                <p:nvPr/>
              </p:nvSpPr>
              <p:spPr>
                <a:xfrm>
                  <a:off x="5547883" y="5374542"/>
                  <a:ext cx="508000" cy="49876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8" name="순서도: 연결자 177"/>
                <p:cNvSpPr/>
                <p:nvPr/>
              </p:nvSpPr>
              <p:spPr>
                <a:xfrm flipH="1" flipV="1">
                  <a:off x="5758241" y="4631359"/>
                  <a:ext cx="87284" cy="100372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9" name="순서도: 연결자 178"/>
                <p:cNvSpPr/>
                <p:nvPr/>
              </p:nvSpPr>
              <p:spPr>
                <a:xfrm flipH="1" flipV="1">
                  <a:off x="5758241" y="4827459"/>
                  <a:ext cx="87284" cy="100372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순서도: 연결자 179"/>
                <p:cNvSpPr/>
                <p:nvPr/>
              </p:nvSpPr>
              <p:spPr>
                <a:xfrm flipH="1" flipV="1">
                  <a:off x="5758241" y="5000258"/>
                  <a:ext cx="87284" cy="100372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81" name="직선 화살표 연결선 180"/>
                <p:cNvCxnSpPr>
                  <a:stCxn id="165" idx="6"/>
                  <a:endCxn id="173" idx="2"/>
                </p:cNvCxnSpPr>
                <p:nvPr/>
              </p:nvCxnSpPr>
              <p:spPr>
                <a:xfrm>
                  <a:off x="4067527" y="2502034"/>
                  <a:ext cx="1480356" cy="579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화살표 연결선 181"/>
                <p:cNvCxnSpPr>
                  <a:stCxn id="167" idx="6"/>
                  <a:endCxn id="173" idx="2"/>
                </p:cNvCxnSpPr>
                <p:nvPr/>
              </p:nvCxnSpPr>
              <p:spPr>
                <a:xfrm flipV="1">
                  <a:off x="4067527" y="3081832"/>
                  <a:ext cx="1480356" cy="11678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화살표 연결선 182"/>
                <p:cNvCxnSpPr>
                  <a:stCxn id="168" idx="7"/>
                  <a:endCxn id="173" idx="2"/>
                </p:cNvCxnSpPr>
                <p:nvPr/>
              </p:nvCxnSpPr>
              <p:spPr>
                <a:xfrm flipV="1">
                  <a:off x="3993132" y="3081832"/>
                  <a:ext cx="1554751" cy="2365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화살표 연결선 183"/>
                <p:cNvCxnSpPr>
                  <a:stCxn id="165" idx="6"/>
                  <a:endCxn id="172" idx="2"/>
                </p:cNvCxnSpPr>
                <p:nvPr/>
              </p:nvCxnSpPr>
              <p:spPr>
                <a:xfrm>
                  <a:off x="4067527" y="2502034"/>
                  <a:ext cx="14803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84"/>
                <p:cNvCxnSpPr>
                  <a:stCxn id="166" idx="6"/>
                  <a:endCxn id="172" idx="2"/>
                </p:cNvCxnSpPr>
                <p:nvPr/>
              </p:nvCxnSpPr>
              <p:spPr>
                <a:xfrm flipV="1">
                  <a:off x="4067527" y="2502034"/>
                  <a:ext cx="1480356" cy="579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화살표 연결선 186"/>
                <p:cNvCxnSpPr>
                  <a:stCxn id="167" idx="6"/>
                  <a:endCxn id="172" idx="2"/>
                </p:cNvCxnSpPr>
                <p:nvPr/>
              </p:nvCxnSpPr>
              <p:spPr>
                <a:xfrm flipV="1">
                  <a:off x="4067527" y="2502034"/>
                  <a:ext cx="1480356" cy="17476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화살표 연결선 188"/>
                <p:cNvCxnSpPr>
                  <a:stCxn id="168" idx="7"/>
                  <a:endCxn id="172" idx="2"/>
                </p:cNvCxnSpPr>
                <p:nvPr/>
              </p:nvCxnSpPr>
              <p:spPr>
                <a:xfrm flipV="1">
                  <a:off x="3993132" y="2502034"/>
                  <a:ext cx="1554751" cy="2945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화살표 연결선 189"/>
                <p:cNvCxnSpPr>
                  <a:stCxn id="165" idx="6"/>
                  <a:endCxn id="175" idx="2"/>
                </p:cNvCxnSpPr>
                <p:nvPr/>
              </p:nvCxnSpPr>
              <p:spPr>
                <a:xfrm>
                  <a:off x="4067527" y="2502034"/>
                  <a:ext cx="1480356" cy="11460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/>
                <p:cNvCxnSpPr>
                  <a:stCxn id="166" idx="6"/>
                  <a:endCxn id="175" idx="2"/>
                </p:cNvCxnSpPr>
                <p:nvPr/>
              </p:nvCxnSpPr>
              <p:spPr>
                <a:xfrm>
                  <a:off x="4067527" y="3081832"/>
                  <a:ext cx="1480356" cy="566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화살표 연결선 193"/>
                <p:cNvCxnSpPr>
                  <a:stCxn id="167" idx="6"/>
                  <a:endCxn id="175" idx="2"/>
                </p:cNvCxnSpPr>
                <p:nvPr/>
              </p:nvCxnSpPr>
              <p:spPr>
                <a:xfrm flipV="1">
                  <a:off x="4067527" y="3648064"/>
                  <a:ext cx="1480356" cy="6015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화살표 연결선 195"/>
                <p:cNvCxnSpPr>
                  <a:stCxn id="168" idx="7"/>
                  <a:endCxn id="175" idx="2"/>
                </p:cNvCxnSpPr>
                <p:nvPr/>
              </p:nvCxnSpPr>
              <p:spPr>
                <a:xfrm flipV="1">
                  <a:off x="3993132" y="3648064"/>
                  <a:ext cx="1554751" cy="17995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화살표 연결선 197"/>
                <p:cNvCxnSpPr>
                  <a:stCxn id="165" idx="6"/>
                  <a:endCxn id="176" idx="2"/>
                </p:cNvCxnSpPr>
                <p:nvPr/>
              </p:nvCxnSpPr>
              <p:spPr>
                <a:xfrm>
                  <a:off x="4067527" y="2502034"/>
                  <a:ext cx="1480356" cy="17476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화살표 연결선 199"/>
                <p:cNvCxnSpPr>
                  <a:stCxn id="166" idx="6"/>
                  <a:endCxn id="176" idx="2"/>
                </p:cNvCxnSpPr>
                <p:nvPr/>
              </p:nvCxnSpPr>
              <p:spPr>
                <a:xfrm>
                  <a:off x="4067527" y="3081832"/>
                  <a:ext cx="1480356" cy="11678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화살표 연결선 204"/>
                <p:cNvCxnSpPr>
                  <a:stCxn id="167" idx="6"/>
                  <a:endCxn id="176" idx="2"/>
                </p:cNvCxnSpPr>
                <p:nvPr/>
              </p:nvCxnSpPr>
              <p:spPr>
                <a:xfrm>
                  <a:off x="4067527" y="4249655"/>
                  <a:ext cx="14803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화살표 연결선 205"/>
                <p:cNvCxnSpPr>
                  <a:stCxn id="168" idx="7"/>
                  <a:endCxn id="176" idx="2"/>
                </p:cNvCxnSpPr>
                <p:nvPr/>
              </p:nvCxnSpPr>
              <p:spPr>
                <a:xfrm flipV="1">
                  <a:off x="3993132" y="4249655"/>
                  <a:ext cx="1554751" cy="11979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화살표 연결선 209"/>
                <p:cNvCxnSpPr>
                  <a:stCxn id="165" idx="6"/>
                  <a:endCxn id="177" idx="1"/>
                </p:cNvCxnSpPr>
                <p:nvPr/>
              </p:nvCxnSpPr>
              <p:spPr>
                <a:xfrm>
                  <a:off x="4067527" y="2502034"/>
                  <a:ext cx="1554751" cy="2945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화살표 연결선 210"/>
                <p:cNvCxnSpPr>
                  <a:stCxn id="166" idx="6"/>
                  <a:endCxn id="177" idx="1"/>
                </p:cNvCxnSpPr>
                <p:nvPr/>
              </p:nvCxnSpPr>
              <p:spPr>
                <a:xfrm>
                  <a:off x="4067527" y="3081832"/>
                  <a:ext cx="1554751" cy="2365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화살표 연결선 214"/>
                <p:cNvCxnSpPr>
                  <a:stCxn id="167" idx="6"/>
                  <a:endCxn id="177" idx="1"/>
                </p:cNvCxnSpPr>
                <p:nvPr/>
              </p:nvCxnSpPr>
              <p:spPr>
                <a:xfrm>
                  <a:off x="4067527" y="4249655"/>
                  <a:ext cx="1554751" cy="11979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화살표 연결선 215"/>
                <p:cNvCxnSpPr>
                  <a:stCxn id="168" idx="7"/>
                  <a:endCxn id="177" idx="1"/>
                </p:cNvCxnSpPr>
                <p:nvPr/>
              </p:nvCxnSpPr>
              <p:spPr>
                <a:xfrm>
                  <a:off x="3993132" y="5447584"/>
                  <a:ext cx="162914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순서도: 연결자 216"/>
                <p:cNvSpPr/>
                <p:nvPr/>
              </p:nvSpPr>
              <p:spPr>
                <a:xfrm>
                  <a:off x="3554862" y="3404369"/>
                  <a:ext cx="508000" cy="498764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8" name="직선 화살표 연결선 217"/>
                <p:cNvCxnSpPr>
                  <a:stCxn id="166" idx="6"/>
                  <a:endCxn id="173" idx="2"/>
                </p:cNvCxnSpPr>
                <p:nvPr/>
              </p:nvCxnSpPr>
              <p:spPr>
                <a:xfrm>
                  <a:off x="4067527" y="3081832"/>
                  <a:ext cx="148035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화살표 연결선 218"/>
                <p:cNvCxnSpPr>
                  <a:stCxn id="217" idx="6"/>
                  <a:endCxn id="172" idx="2"/>
                </p:cNvCxnSpPr>
                <p:nvPr/>
              </p:nvCxnSpPr>
              <p:spPr>
                <a:xfrm flipV="1">
                  <a:off x="4062862" y="2502034"/>
                  <a:ext cx="1485021" cy="1151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>
                  <a:endCxn id="173" idx="2"/>
                </p:cNvCxnSpPr>
                <p:nvPr/>
              </p:nvCxnSpPr>
              <p:spPr>
                <a:xfrm flipV="1">
                  <a:off x="4067527" y="3081832"/>
                  <a:ext cx="1480356" cy="5662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220"/>
                <p:cNvCxnSpPr>
                  <a:endCxn id="175" idx="2"/>
                </p:cNvCxnSpPr>
                <p:nvPr/>
              </p:nvCxnSpPr>
              <p:spPr>
                <a:xfrm>
                  <a:off x="4072192" y="3645134"/>
                  <a:ext cx="1475691" cy="29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화살표 연결선 221"/>
                <p:cNvCxnSpPr>
                  <a:endCxn id="176" idx="2"/>
                </p:cNvCxnSpPr>
                <p:nvPr/>
              </p:nvCxnSpPr>
              <p:spPr>
                <a:xfrm>
                  <a:off x="4072192" y="3653750"/>
                  <a:ext cx="1475691" cy="5959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화살표 연결선 223"/>
                <p:cNvCxnSpPr>
                  <a:stCxn id="217" idx="6"/>
                  <a:endCxn id="177" idx="1"/>
                </p:cNvCxnSpPr>
                <p:nvPr/>
              </p:nvCxnSpPr>
              <p:spPr>
                <a:xfrm>
                  <a:off x="4062862" y="3653751"/>
                  <a:ext cx="1559416" cy="17938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오른쪽 화살표 설명선 162"/>
              <p:cNvSpPr/>
              <p:nvPr/>
            </p:nvSpPr>
            <p:spPr>
              <a:xfrm>
                <a:off x="4259652" y="3886464"/>
                <a:ext cx="1293946" cy="424872"/>
              </a:xfrm>
              <a:prstGeom prst="rightArrowCallout">
                <a:avLst/>
              </a:prstGeom>
              <a:solidFill>
                <a:srgbClr val="DC2CE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PRelu</a:t>
                </a:r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729631" y="1455037"/>
              <a:ext cx="1409700" cy="4441925"/>
              <a:chOff x="6729631" y="1455037"/>
              <a:chExt cx="1409700" cy="4441925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6729631" y="2300838"/>
                <a:ext cx="1409700" cy="3596124"/>
                <a:chOff x="7471123" y="2258785"/>
                <a:chExt cx="1409700" cy="3596124"/>
              </a:xfrm>
            </p:grpSpPr>
            <p:sp>
              <p:nvSpPr>
                <p:cNvPr id="201" name="모서리가 둥근 직사각형 200"/>
                <p:cNvSpPr/>
                <p:nvPr/>
              </p:nvSpPr>
              <p:spPr>
                <a:xfrm>
                  <a:off x="7471123" y="2258785"/>
                  <a:ext cx="1409700" cy="3596124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  <a:alpha val="71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" name="순서도: 연결자 24"/>
                <p:cNvSpPr/>
                <p:nvPr/>
              </p:nvSpPr>
              <p:spPr>
                <a:xfrm>
                  <a:off x="7960652" y="2564671"/>
                  <a:ext cx="508000" cy="498764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순서도: 연결자 25"/>
                <p:cNvSpPr/>
                <p:nvPr/>
              </p:nvSpPr>
              <p:spPr>
                <a:xfrm>
                  <a:off x="7960652" y="3130903"/>
                  <a:ext cx="508000" cy="498764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" name="순서도: 연결자 26"/>
                <p:cNvSpPr/>
                <p:nvPr/>
              </p:nvSpPr>
              <p:spPr>
                <a:xfrm>
                  <a:off x="7960652" y="3732494"/>
                  <a:ext cx="508000" cy="498764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순서도: 연결자 27"/>
                <p:cNvSpPr/>
                <p:nvPr/>
              </p:nvSpPr>
              <p:spPr>
                <a:xfrm>
                  <a:off x="7960652" y="5106763"/>
                  <a:ext cx="508000" cy="498764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" name="순서도: 연결자 28"/>
                <p:cNvSpPr/>
                <p:nvPr/>
              </p:nvSpPr>
              <p:spPr>
                <a:xfrm flipH="1" flipV="1">
                  <a:off x="8175916" y="4381496"/>
                  <a:ext cx="87284" cy="100372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순서도: 연결자 29"/>
                <p:cNvSpPr/>
                <p:nvPr/>
              </p:nvSpPr>
              <p:spPr>
                <a:xfrm flipH="1" flipV="1">
                  <a:off x="8175916" y="4578338"/>
                  <a:ext cx="87284" cy="100372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순서도: 연결자 30"/>
                <p:cNvSpPr/>
                <p:nvPr/>
              </p:nvSpPr>
              <p:spPr>
                <a:xfrm flipH="1" flipV="1">
                  <a:off x="8175916" y="4755780"/>
                  <a:ext cx="87284" cy="100372"/>
                </a:xfrm>
                <a:prstGeom prst="flowChartConnector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07" name="모서리가 둥근 직사각형 206"/>
              <p:cNvSpPr/>
              <p:nvPr/>
            </p:nvSpPr>
            <p:spPr>
              <a:xfrm>
                <a:off x="6750123" y="1455037"/>
                <a:ext cx="1368716" cy="43074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Dense</a:t>
                </a:r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119" name="직선 화살표 연결선 118"/>
            <p:cNvCxnSpPr>
              <a:stCxn id="16" idx="6"/>
              <a:endCxn id="25" idx="2"/>
            </p:cNvCxnSpPr>
            <p:nvPr/>
          </p:nvCxnSpPr>
          <p:spPr>
            <a:xfrm>
              <a:off x="6055883" y="2556352"/>
              <a:ext cx="1163277" cy="299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17" idx="6"/>
              <a:endCxn id="25" idx="2"/>
            </p:cNvCxnSpPr>
            <p:nvPr/>
          </p:nvCxnSpPr>
          <p:spPr>
            <a:xfrm flipV="1">
              <a:off x="6055883" y="2856106"/>
              <a:ext cx="1163277" cy="280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8" idx="6"/>
              <a:endCxn id="25" idx="2"/>
            </p:cNvCxnSpPr>
            <p:nvPr/>
          </p:nvCxnSpPr>
          <p:spPr>
            <a:xfrm flipV="1">
              <a:off x="6055883" y="2856106"/>
              <a:ext cx="1163277" cy="84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9" idx="6"/>
              <a:endCxn id="25" idx="2"/>
            </p:cNvCxnSpPr>
            <p:nvPr/>
          </p:nvCxnSpPr>
          <p:spPr>
            <a:xfrm flipV="1">
              <a:off x="6055883" y="2856106"/>
              <a:ext cx="1163277" cy="1447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20" idx="7"/>
              <a:endCxn id="25" idx="2"/>
            </p:cNvCxnSpPr>
            <p:nvPr/>
          </p:nvCxnSpPr>
          <p:spPr>
            <a:xfrm flipV="1">
              <a:off x="5981488" y="2856106"/>
              <a:ext cx="1237672" cy="2645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6" idx="6"/>
              <a:endCxn id="26" idx="2"/>
            </p:cNvCxnSpPr>
            <p:nvPr/>
          </p:nvCxnSpPr>
          <p:spPr>
            <a:xfrm>
              <a:off x="6055883" y="2556352"/>
              <a:ext cx="1163277" cy="865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6" idx="6"/>
              <a:endCxn id="27" idx="2"/>
            </p:cNvCxnSpPr>
            <p:nvPr/>
          </p:nvCxnSpPr>
          <p:spPr>
            <a:xfrm>
              <a:off x="6055883" y="2556352"/>
              <a:ext cx="1163277" cy="146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6" idx="6"/>
              <a:endCxn id="28" idx="1"/>
            </p:cNvCxnSpPr>
            <p:nvPr/>
          </p:nvCxnSpPr>
          <p:spPr>
            <a:xfrm>
              <a:off x="6055883" y="2556352"/>
              <a:ext cx="1237672" cy="2665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7" idx="6"/>
              <a:endCxn id="26" idx="2"/>
            </p:cNvCxnSpPr>
            <p:nvPr/>
          </p:nvCxnSpPr>
          <p:spPr>
            <a:xfrm>
              <a:off x="6055883" y="3136150"/>
              <a:ext cx="1163277" cy="286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7" idx="6"/>
              <a:endCxn id="27" idx="2"/>
            </p:cNvCxnSpPr>
            <p:nvPr/>
          </p:nvCxnSpPr>
          <p:spPr>
            <a:xfrm>
              <a:off x="6055883" y="3136150"/>
              <a:ext cx="1163277" cy="887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>
              <a:stCxn id="17" idx="6"/>
              <a:endCxn id="28" idx="1"/>
            </p:cNvCxnSpPr>
            <p:nvPr/>
          </p:nvCxnSpPr>
          <p:spPr>
            <a:xfrm>
              <a:off x="6055883" y="3136150"/>
              <a:ext cx="1237672" cy="2085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stCxn id="18" idx="6"/>
              <a:endCxn id="26" idx="2"/>
            </p:cNvCxnSpPr>
            <p:nvPr/>
          </p:nvCxnSpPr>
          <p:spPr>
            <a:xfrm flipV="1">
              <a:off x="6055883" y="3422338"/>
              <a:ext cx="1163277" cy="280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18" idx="6"/>
              <a:endCxn id="27" idx="2"/>
            </p:cNvCxnSpPr>
            <p:nvPr/>
          </p:nvCxnSpPr>
          <p:spPr>
            <a:xfrm>
              <a:off x="6055883" y="3702382"/>
              <a:ext cx="1163277" cy="321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>
              <a:stCxn id="18" idx="6"/>
              <a:endCxn id="28" idx="1"/>
            </p:cNvCxnSpPr>
            <p:nvPr/>
          </p:nvCxnSpPr>
          <p:spPr>
            <a:xfrm>
              <a:off x="6055883" y="3702382"/>
              <a:ext cx="1237672" cy="1519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19" idx="6"/>
              <a:endCxn id="26" idx="2"/>
            </p:cNvCxnSpPr>
            <p:nvPr/>
          </p:nvCxnSpPr>
          <p:spPr>
            <a:xfrm flipV="1">
              <a:off x="6055883" y="3422338"/>
              <a:ext cx="1163277" cy="881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19" idx="6"/>
              <a:endCxn id="28" idx="1"/>
            </p:cNvCxnSpPr>
            <p:nvPr/>
          </p:nvCxnSpPr>
          <p:spPr>
            <a:xfrm>
              <a:off x="6055883" y="4303973"/>
              <a:ext cx="1237672" cy="917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>
              <a:stCxn id="19" idx="6"/>
              <a:endCxn id="27" idx="2"/>
            </p:cNvCxnSpPr>
            <p:nvPr/>
          </p:nvCxnSpPr>
          <p:spPr>
            <a:xfrm flipV="1">
              <a:off x="6055883" y="4023929"/>
              <a:ext cx="1163277" cy="280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20" idx="7"/>
              <a:endCxn id="26" idx="2"/>
            </p:cNvCxnSpPr>
            <p:nvPr/>
          </p:nvCxnSpPr>
          <p:spPr>
            <a:xfrm flipV="1">
              <a:off x="5981488" y="3422338"/>
              <a:ext cx="1237672" cy="207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/>
            <p:cNvCxnSpPr>
              <a:stCxn id="20" idx="7"/>
              <a:endCxn id="27" idx="2"/>
            </p:cNvCxnSpPr>
            <p:nvPr/>
          </p:nvCxnSpPr>
          <p:spPr>
            <a:xfrm flipV="1">
              <a:off x="5981488" y="4023929"/>
              <a:ext cx="1237672" cy="1477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/>
            <p:cNvCxnSpPr>
              <a:stCxn id="20" idx="7"/>
              <a:endCxn id="28" idx="1"/>
            </p:cNvCxnSpPr>
            <p:nvPr/>
          </p:nvCxnSpPr>
          <p:spPr>
            <a:xfrm flipV="1">
              <a:off x="5981488" y="5221858"/>
              <a:ext cx="1312067" cy="280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오른쪽 화살표 201"/>
            <p:cNvSpPr/>
            <p:nvPr/>
          </p:nvSpPr>
          <p:spPr>
            <a:xfrm>
              <a:off x="2405993" y="3983773"/>
              <a:ext cx="667849" cy="2302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오른쪽 화살표 202"/>
            <p:cNvSpPr/>
            <p:nvPr/>
          </p:nvSpPr>
          <p:spPr>
            <a:xfrm>
              <a:off x="8418727" y="3983773"/>
              <a:ext cx="1052021" cy="2302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9154440" y="1455037"/>
              <a:ext cx="1368716" cy="3566863"/>
              <a:chOff x="9299288" y="1455037"/>
              <a:chExt cx="1368716" cy="356686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678846" y="3175901"/>
                <a:ext cx="609600" cy="1845999"/>
                <a:chOff x="10219748" y="3087964"/>
                <a:chExt cx="609600" cy="1845999"/>
              </a:xfrm>
              <a:solidFill>
                <a:srgbClr val="33CCCC"/>
              </a:solidFill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10219748" y="3087964"/>
                  <a:ext cx="609600" cy="1845999"/>
                </a:xfrm>
                <a:prstGeom prst="rect">
                  <a:avLst/>
                </a:prstGeom>
                <a:grpFill/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순서도: 연결자 34"/>
                <p:cNvSpPr/>
                <p:nvPr/>
              </p:nvSpPr>
              <p:spPr>
                <a:xfrm>
                  <a:off x="10344957" y="3308334"/>
                  <a:ext cx="359177" cy="345862"/>
                </a:xfrm>
                <a:prstGeom prst="flowChartConnector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" name="순서도: 연결자 39"/>
                <p:cNvSpPr/>
                <p:nvPr/>
              </p:nvSpPr>
              <p:spPr>
                <a:xfrm>
                  <a:off x="10344958" y="4355145"/>
                  <a:ext cx="359177" cy="345863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08" name="모서리가 둥근 직사각형 207"/>
              <p:cNvSpPr/>
              <p:nvPr/>
            </p:nvSpPr>
            <p:spPr>
              <a:xfrm>
                <a:off x="9299288" y="1455037"/>
                <a:ext cx="1368716" cy="430746"/>
              </a:xfrm>
              <a:prstGeom prst="roundRect">
                <a:avLst/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Output</a:t>
                </a:r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371201" y="1455037"/>
              <a:ext cx="1368716" cy="4454190"/>
              <a:chOff x="1371201" y="1455037"/>
              <a:chExt cx="1368716" cy="445419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750759" y="2288573"/>
                <a:ext cx="609600" cy="3620654"/>
                <a:chOff x="1288185" y="2257162"/>
                <a:chExt cx="609600" cy="3620654"/>
              </a:xfrm>
              <a:solidFill>
                <a:srgbClr val="33CCCC"/>
              </a:solidFill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1288185" y="2257162"/>
                  <a:ext cx="609600" cy="3620654"/>
                </a:xfrm>
                <a:prstGeom prst="rect">
                  <a:avLst/>
                </a:prstGeom>
                <a:grpFill/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" name="순서도: 연결자 35"/>
                <p:cNvSpPr/>
                <p:nvPr/>
              </p:nvSpPr>
              <p:spPr>
                <a:xfrm>
                  <a:off x="1413396" y="2861490"/>
                  <a:ext cx="359177" cy="345863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" name="순서도: 연결자 36"/>
                <p:cNvSpPr/>
                <p:nvPr/>
              </p:nvSpPr>
              <p:spPr>
                <a:xfrm>
                  <a:off x="1413396" y="3308334"/>
                  <a:ext cx="359177" cy="345863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" name="순서도: 연결자 37"/>
                <p:cNvSpPr/>
                <p:nvPr/>
              </p:nvSpPr>
              <p:spPr>
                <a:xfrm>
                  <a:off x="1413396" y="3770338"/>
                  <a:ext cx="359177" cy="345863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순서도: 연결자 38"/>
                <p:cNvSpPr/>
                <p:nvPr/>
              </p:nvSpPr>
              <p:spPr>
                <a:xfrm>
                  <a:off x="1413395" y="5307101"/>
                  <a:ext cx="359177" cy="345863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순서도: 연결자 41"/>
                <p:cNvSpPr/>
                <p:nvPr/>
              </p:nvSpPr>
              <p:spPr>
                <a:xfrm>
                  <a:off x="1413395" y="2414646"/>
                  <a:ext cx="359177" cy="345863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순서도: 연결자 42"/>
                <p:cNvSpPr/>
                <p:nvPr/>
              </p:nvSpPr>
              <p:spPr>
                <a:xfrm flipH="1" flipV="1">
                  <a:off x="1550791" y="4454265"/>
                  <a:ext cx="87284" cy="100372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" name="순서도: 연결자 43"/>
                <p:cNvSpPr/>
                <p:nvPr/>
              </p:nvSpPr>
              <p:spPr>
                <a:xfrm flipH="1" flipV="1">
                  <a:off x="1548425" y="4650822"/>
                  <a:ext cx="87284" cy="100372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순서도: 연결자 44"/>
                <p:cNvSpPr/>
                <p:nvPr/>
              </p:nvSpPr>
              <p:spPr>
                <a:xfrm flipH="1" flipV="1">
                  <a:off x="1548425" y="4847379"/>
                  <a:ext cx="87284" cy="100372"/>
                </a:xfrm>
                <a:prstGeom prst="flowChartConnector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09" name="모서리가 둥근 직사각형 208"/>
              <p:cNvSpPr/>
              <p:nvPr/>
            </p:nvSpPr>
            <p:spPr>
              <a:xfrm>
                <a:off x="1371201" y="1455037"/>
                <a:ext cx="1368716" cy="430746"/>
              </a:xfrm>
              <a:prstGeom prst="roundRect">
                <a:avLst/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Input</a:t>
                </a:r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14" name="오른쪽 화살표 설명선 213"/>
            <p:cNvSpPr/>
            <p:nvPr/>
          </p:nvSpPr>
          <p:spPr>
            <a:xfrm>
              <a:off x="7791017" y="3886464"/>
              <a:ext cx="1695167" cy="424872"/>
            </a:xfrm>
            <a:prstGeom prst="rightArrowCallout">
              <a:avLst/>
            </a:prstGeom>
            <a:solidFill>
              <a:schemeClr val="accent1">
                <a:lumMod val="60000"/>
                <a:lumOff val="4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SoftMax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3" name="오른쪽 화살표 설명선 212"/>
            <p:cNvSpPr/>
            <p:nvPr/>
          </p:nvSpPr>
          <p:spPr>
            <a:xfrm>
              <a:off x="5999609" y="3886464"/>
              <a:ext cx="1293946" cy="424872"/>
            </a:xfrm>
            <a:prstGeom prst="rightArrowCallout">
              <a:avLst/>
            </a:prstGeom>
            <a:solidFill>
              <a:srgbClr val="DC2CE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PRelu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3" name="오른쪽 화살표 132"/>
            <p:cNvSpPr/>
            <p:nvPr/>
          </p:nvSpPr>
          <p:spPr>
            <a:xfrm>
              <a:off x="2408092" y="3981453"/>
              <a:ext cx="667849" cy="23025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1752858" y="2286253"/>
              <a:ext cx="609600" cy="3620654"/>
              <a:chOff x="1288185" y="2257162"/>
              <a:chExt cx="609600" cy="3620654"/>
            </a:xfrm>
            <a:solidFill>
              <a:srgbClr val="33CCCC"/>
            </a:solidFill>
          </p:grpSpPr>
          <p:sp>
            <p:nvSpPr>
              <p:cNvPr id="141" name="직사각형 140"/>
              <p:cNvSpPr/>
              <p:nvPr/>
            </p:nvSpPr>
            <p:spPr>
              <a:xfrm>
                <a:off x="1288185" y="2257162"/>
                <a:ext cx="609600" cy="3620654"/>
              </a:xfrm>
              <a:prstGeom prst="rect">
                <a:avLst/>
              </a:prstGeom>
              <a:grpFill/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3" name="순서도: 연결자 142"/>
              <p:cNvSpPr/>
              <p:nvPr/>
            </p:nvSpPr>
            <p:spPr>
              <a:xfrm>
                <a:off x="1413396" y="2861490"/>
                <a:ext cx="359177" cy="345863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순서도: 연결자 144"/>
              <p:cNvSpPr/>
              <p:nvPr/>
            </p:nvSpPr>
            <p:spPr>
              <a:xfrm>
                <a:off x="1413396" y="3308334"/>
                <a:ext cx="359177" cy="345863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7" name="순서도: 연결자 146"/>
              <p:cNvSpPr/>
              <p:nvPr/>
            </p:nvSpPr>
            <p:spPr>
              <a:xfrm>
                <a:off x="1413396" y="3770338"/>
                <a:ext cx="359177" cy="345863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순서도: 연결자 148"/>
              <p:cNvSpPr/>
              <p:nvPr/>
            </p:nvSpPr>
            <p:spPr>
              <a:xfrm>
                <a:off x="1413395" y="5307101"/>
                <a:ext cx="359177" cy="345863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1" name="순서도: 연결자 150"/>
              <p:cNvSpPr/>
              <p:nvPr/>
            </p:nvSpPr>
            <p:spPr>
              <a:xfrm>
                <a:off x="1413395" y="2414646"/>
                <a:ext cx="359177" cy="345863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3" name="순서도: 연결자 152"/>
              <p:cNvSpPr/>
              <p:nvPr/>
            </p:nvSpPr>
            <p:spPr>
              <a:xfrm flipH="1" flipV="1">
                <a:off x="1550791" y="4454265"/>
                <a:ext cx="87284" cy="100372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5" name="순서도: 연결자 154"/>
              <p:cNvSpPr/>
              <p:nvPr/>
            </p:nvSpPr>
            <p:spPr>
              <a:xfrm flipH="1" flipV="1">
                <a:off x="1548425" y="4650822"/>
                <a:ext cx="87284" cy="100372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순서도: 연결자 156"/>
              <p:cNvSpPr/>
              <p:nvPr/>
            </p:nvSpPr>
            <p:spPr>
              <a:xfrm flipH="1" flipV="1">
                <a:off x="1548425" y="4847379"/>
                <a:ext cx="87284" cy="100372"/>
              </a:xfrm>
              <a:prstGeom prst="flowChartConnector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7768495" y="2298501"/>
            <a:ext cx="3817692" cy="3508653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LSTM(Long Short-Term Memory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순환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신경망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(RNN)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기법의 하나로 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게이트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 게이트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망각 게이트를 이용해 기존 순환 신경망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(RNN)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문제인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기울기 소멸 문제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(vanishing gradient problem)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방지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하도록 개발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똑같이 체인과 같은 구조를 가지고 있지만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반복 모듈은 다른 구조를 갖고 있음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neural network layer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층 대신에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layer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서로 정보를 주고 받도록 되어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25" name="그룹 224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27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9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26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230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232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LSTM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0516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그룹 23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34" name="그룹 2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2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0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LSTM </a:t>
            </a:r>
            <a:r>
              <a:rPr lang="ko-KR" altLang="en-US" dirty="0"/>
              <a:t>구조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97073" y="1057433"/>
            <a:ext cx="10851225" cy="5219732"/>
            <a:chOff x="1718600" y="649462"/>
            <a:chExt cx="10851225" cy="5219732"/>
          </a:xfrm>
        </p:grpSpPr>
        <p:grpSp>
          <p:nvGrpSpPr>
            <p:cNvPr id="54" name="그룹 53"/>
            <p:cNvGrpSpPr/>
            <p:nvPr/>
          </p:nvGrpSpPr>
          <p:grpSpPr>
            <a:xfrm>
              <a:off x="1718600" y="649462"/>
              <a:ext cx="10851225" cy="5219732"/>
              <a:chOff x="832775" y="1171580"/>
              <a:chExt cx="10851225" cy="5219732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005826" y="2891972"/>
                <a:ext cx="8185113" cy="3499340"/>
                <a:chOff x="1290162" y="1012869"/>
                <a:chExt cx="9617273" cy="4359018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0162" y="1012869"/>
                  <a:ext cx="9617273" cy="4359018"/>
                </a:xfrm>
                <a:prstGeom prst="rect">
                  <a:avLst/>
                </a:prstGeom>
              </p:spPr>
            </p:pic>
            <p:sp>
              <p:nvSpPr>
                <p:cNvPr id="33" name="직사각형 32"/>
                <p:cNvSpPr/>
                <p:nvPr/>
              </p:nvSpPr>
              <p:spPr>
                <a:xfrm rot="16200000" flipH="1">
                  <a:off x="3713221" y="2342478"/>
                  <a:ext cx="327194" cy="221719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P</a:t>
                  </a:r>
                </a:p>
                <a:p>
                  <a:pPr algn="ctr"/>
                  <a:endParaRPr lang="ko-KR" altLang="en-US" sz="165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16200000" flipH="1">
                  <a:off x="9479996" y="2308265"/>
                  <a:ext cx="327194" cy="221719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P</a:t>
                  </a: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16200000" flipH="1">
                  <a:off x="6511103" y="2291640"/>
                  <a:ext cx="327194" cy="221719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>
                  <a:outerShdw blurRad="330200" dist="12700" sx="102000" sy="102000" algn="ctr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1400" dirty="0" smtClean="0">
                      <a:solidFill>
                        <a:schemeClr val="tx1"/>
                      </a:solidFill>
                      <a:effectLst>
                        <a:outerShdw blurRad="1270000" dist="12700" sx="102000" sy="102000" algn="ctr" rotWithShape="0">
                          <a:prstClr val="black">
                            <a:alpha val="12000"/>
                          </a:prstClr>
                        </a:outerShdw>
                      </a:effectLst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P</a:t>
                  </a:r>
                  <a:endParaRPr lang="en-US" altLang="ko-KR" sz="1650" dirty="0" smtClean="0">
                    <a:solidFill>
                      <a:schemeClr val="tx1"/>
                    </a:solidFill>
                    <a:effectLst>
                      <a:outerShdw blurRad="1270000" dist="12700" sx="102000" sy="102000" algn="ctr" rotWithShape="0">
                        <a:prstClr val="black">
                          <a:alpha val="12000"/>
                        </a:prstClr>
                      </a:outerShdw>
                    </a:effectLst>
                    <a:latin typeface="휴먼모음T" panose="02030504000101010101" pitchFamily="18" charset="-127"/>
                    <a:ea typeface="휴먼모음T" panose="02030504000101010101" pitchFamily="18" charset="-127"/>
                  </a:endParaRPr>
                </a:p>
                <a:p>
                  <a:pPr algn="ctr"/>
                  <a:endParaRPr lang="ko-KR" altLang="en-US" sz="165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6" name="제목 1">
                <a:extLst>
                  <a:ext uri="{FF2B5EF4-FFF2-40B4-BE49-F238E27FC236}">
                    <a16:creationId xmlns:a16="http://schemas.microsoft.com/office/drawing/2014/main" id="{0E9EB27B-7785-430C-6B38-8C3B743B14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775" y="1171580"/>
                <a:ext cx="7191895" cy="65734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Batch Normalization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587787" y="1171580"/>
                <a:ext cx="8096213" cy="1523494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200" b="1" dirty="0" smtClean="0"/>
                  <a:t>정의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: </a:t>
                </a:r>
                <a:r>
                  <a:rPr lang="ko-KR" altLang="en-US" sz="1200" dirty="0" smtClean="0"/>
                  <a:t>인공 </a:t>
                </a:r>
                <a:r>
                  <a:rPr lang="ko-KR" altLang="en-US" sz="1200" dirty="0"/>
                  <a:t>신경망의 각 층에 들어가는 입력을 평균과 분산으로 정규화하여 학습을 효율적으로 만듭니다</a:t>
                </a:r>
                <a:r>
                  <a:rPr lang="en-US" altLang="ko-KR" sz="1200" dirty="0"/>
                  <a:t>. </a:t>
                </a:r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ko-KR" altLang="en-US" sz="1200" b="1" dirty="0" smtClean="0"/>
                  <a:t>시점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: </a:t>
                </a:r>
                <a:r>
                  <a:rPr lang="ko-KR" altLang="en-US" sz="1200" dirty="0" smtClean="0"/>
                  <a:t>각 </a:t>
                </a:r>
                <a:r>
                  <a:rPr lang="ko-KR" altLang="en-US" sz="1200" dirty="0"/>
                  <a:t>층에서 활성화 함수를 통과하기 전에 수행</a:t>
                </a:r>
                <a:endParaRPr lang="en-US" altLang="ko-KR" sz="12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200" b="1" dirty="0" smtClean="0"/>
                  <a:t>방법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: </a:t>
                </a:r>
                <a:r>
                  <a:rPr lang="ko-KR" altLang="en-US" sz="1200" dirty="0" smtClean="0"/>
                  <a:t>입력에 </a:t>
                </a:r>
                <a:r>
                  <a:rPr lang="ko-KR" altLang="en-US" sz="1200" dirty="0"/>
                  <a:t>대해 평균을 </a:t>
                </a:r>
                <a:r>
                  <a:rPr lang="en-US" altLang="ko-KR" sz="1200" dirty="0"/>
                  <a:t>0</a:t>
                </a:r>
                <a:r>
                  <a:rPr lang="ko-KR" altLang="en-US" sz="1200" dirty="0"/>
                  <a:t>으로 만들고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정규화된 데이터에 대해서 </a:t>
                </a:r>
                <a:r>
                  <a:rPr lang="en-US" altLang="ko-KR" sz="1200" dirty="0"/>
                  <a:t>scale</a:t>
                </a:r>
                <a:r>
                  <a:rPr lang="ko-KR" altLang="en-US" sz="1200" dirty="0"/>
                  <a:t>과 </a:t>
                </a:r>
                <a:r>
                  <a:rPr lang="en-US" altLang="ko-KR" sz="1200" dirty="0"/>
                  <a:t>shift</a:t>
                </a:r>
                <a:r>
                  <a:rPr lang="ko-KR" altLang="en-US" sz="1200" dirty="0"/>
                  <a:t>를 수행 </a:t>
                </a: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200" b="1" dirty="0" smtClean="0"/>
                  <a:t>장점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:</a:t>
                </a:r>
                <a:r>
                  <a:rPr lang="ko-KR" altLang="en-US" sz="1200" dirty="0" smtClean="0"/>
                  <a:t> </a:t>
                </a:r>
                <a:r>
                  <a:rPr lang="ko-KR" altLang="en-US" sz="1200" dirty="0"/>
                  <a:t>기울기 소실 문제 크게 개선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가중치 초기화에 대해 덜 민감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훨씬 큰 </a:t>
                </a:r>
                <a:r>
                  <a:rPr lang="ko-KR" altLang="en-US" sz="1200" dirty="0" smtClean="0"/>
                  <a:t>학습률 </a:t>
                </a:r>
                <a:r>
                  <a:rPr lang="ko-KR" altLang="en-US" sz="1200" dirty="0"/>
                  <a:t>사용 가능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학습 속도 개선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200" b="1" dirty="0" smtClean="0"/>
                  <a:t>한계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:</a:t>
                </a:r>
                <a:r>
                  <a:rPr lang="ko-KR" altLang="en-US" sz="1200" dirty="0" smtClean="0"/>
                  <a:t> </a:t>
                </a:r>
                <a:r>
                  <a:rPr lang="ko-KR" altLang="en-US" sz="1200" dirty="0"/>
                  <a:t>너무 작은 배치 크기에서는 잘 동작 </a:t>
                </a:r>
                <a:r>
                  <a:rPr lang="ko-KR" altLang="en-US" sz="1200" dirty="0" smtClean="0"/>
                  <a:t>않음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200" dirty="0" smtClean="0"/>
                  <a:t> </a:t>
                </a:r>
                <a:r>
                  <a:rPr lang="ko-KR" altLang="en-US" sz="1200" dirty="0"/>
                  <a:t>미니 배치 크기에 의존적</a:t>
                </a:r>
                <a:r>
                  <a:rPr lang="en-US" altLang="ko-KR" sz="1200" dirty="0"/>
                  <a:t>, RNN</a:t>
                </a:r>
                <a:r>
                  <a:rPr lang="ko-KR" altLang="en-US" sz="1200" dirty="0"/>
                  <a:t>에 적용 어려움</a:t>
                </a:r>
                <a:endParaRPr lang="en-US" altLang="ko-KR" sz="1200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825" y="3406820"/>
              <a:ext cx="205875" cy="1381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633" y="3415403"/>
              <a:ext cx="205875" cy="1381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999" y="3436517"/>
              <a:ext cx="205875" cy="13816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6176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02861" y="740990"/>
            <a:ext cx="11931541" cy="5937295"/>
            <a:chOff x="355613" y="868778"/>
            <a:chExt cx="11931541" cy="59372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46"/>
            <a:stretch/>
          </p:blipFill>
          <p:spPr>
            <a:xfrm>
              <a:off x="355613" y="938069"/>
              <a:ext cx="5121396" cy="4299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460" y="868778"/>
              <a:ext cx="7009694" cy="58229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728000" y="5255596"/>
              <a:ext cx="4433083" cy="435678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1">
                <a:spcBef>
                  <a:spcPct val="0"/>
                </a:spcBef>
              </a:pP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음수 데이터가 존재하므로 </a:t>
              </a:r>
              <a:r>
                <a:rPr lang="en-US" altLang="ko-KR" sz="16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PRelu</a:t>
              </a: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사용</a:t>
              </a:r>
            </a:p>
            <a:p>
              <a:pPr marL="0" lvl="1">
                <a:lnSpc>
                  <a:spcPct val="120000"/>
                </a:lnSpc>
                <a:spcBef>
                  <a:spcPct val="0"/>
                </a:spcBef>
              </a:pP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label</a:t>
              </a: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과 상관계수가 높은 피처만 사용</a:t>
              </a:r>
              <a:endPara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06"/>
            <a:stretch/>
          </p:blipFill>
          <p:spPr>
            <a:xfrm>
              <a:off x="2017942" y="5805293"/>
              <a:ext cx="3938460" cy="10007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그룹 3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3" name="그룹 32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4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0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LSTM Code</a:t>
            </a:r>
          </a:p>
        </p:txBody>
      </p:sp>
    </p:spTree>
    <p:extLst>
      <p:ext uri="{BB962C8B-B14F-4D97-AF65-F5344CB8AC3E}">
        <p14:creationId xmlns:p14="http://schemas.microsoft.com/office/powerpoint/2010/main" val="38263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2371" y="1744729"/>
            <a:ext cx="5181600" cy="1361911"/>
          </a:xfrm>
          <a:prstGeom prst="rect">
            <a:avLst/>
          </a:prstGeom>
          <a:noFill/>
          <a:effectLst>
            <a:outerShdw blurRad="25400" dist="635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Module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마다 역할을 담당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다른 모듈과 서로 연관됨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몸통이 되는 모듈은 정책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학습기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모듈로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학습의 참여 요소인 환경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에이전트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신경망과 연관 관계를 맺음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 기록을 위한 가시화 모듈 사용</a:t>
            </a:r>
            <a:endParaRPr lang="en-US" altLang="ko-KR" sz="14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54014" y="3560038"/>
            <a:ext cx="7528211" cy="2301742"/>
            <a:chOff x="787114" y="3946658"/>
            <a:chExt cx="5514098" cy="2129529"/>
          </a:xfrm>
        </p:grpSpPr>
        <p:sp>
          <p:nvSpPr>
            <p:cNvPr id="176" name="TextBox 175"/>
            <p:cNvSpPr txBox="1"/>
            <p:nvPr/>
          </p:nvSpPr>
          <p:spPr>
            <a:xfrm>
              <a:off x="3193079" y="3946658"/>
              <a:ext cx="816257" cy="341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softEdge rad="50800"/>
            </a:effectLst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254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모듈 구조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254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87114" y="4616715"/>
              <a:ext cx="5514098" cy="1459472"/>
              <a:chOff x="787114" y="4616715"/>
              <a:chExt cx="5514098" cy="1459472"/>
            </a:xfrm>
          </p:grpSpPr>
          <p:sp>
            <p:nvSpPr>
              <p:cNvPr id="177" name="모서리가 둥근 직사각형 176"/>
              <p:cNvSpPr/>
              <p:nvPr/>
            </p:nvSpPr>
            <p:spPr>
              <a:xfrm>
                <a:off x="787114" y="4616715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실행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(main.py)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787114" y="5562864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데이터 관리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(data_manager.py)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79" name="모서리가 둥근 직사각형 178"/>
              <p:cNvSpPr/>
              <p:nvPr/>
            </p:nvSpPr>
            <p:spPr>
              <a:xfrm>
                <a:off x="2240622" y="5565883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환경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(environment.py)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0" name="모서리가 둥근 직사각형 179"/>
              <p:cNvSpPr/>
              <p:nvPr/>
            </p:nvSpPr>
            <p:spPr>
              <a:xfrm>
                <a:off x="3617369" y="5562864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에이전트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(agent.py)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1" name="모서리가 둥근 직사각형 180"/>
              <p:cNvSpPr/>
              <p:nvPr/>
            </p:nvSpPr>
            <p:spPr>
              <a:xfrm>
                <a:off x="5070835" y="5551827"/>
                <a:ext cx="1230377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신경망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(networks_pytorch.py,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Networks_keras.py)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4" name="모서리가 둥근 직사각형 183"/>
              <p:cNvSpPr/>
              <p:nvPr/>
            </p:nvSpPr>
            <p:spPr>
              <a:xfrm>
                <a:off x="3617368" y="4617159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학습기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(learners.py)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5065990" y="4616715"/>
                <a:ext cx="1104721" cy="5103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가시화 모듈</a:t>
                </a:r>
                <a:endPara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(visualizer.py)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cxnSp>
            <p:nvCxnSpPr>
              <p:cNvPr id="82" name="직선 연결선 81"/>
              <p:cNvCxnSpPr>
                <a:stCxn id="177" idx="2"/>
                <a:endCxn id="178" idx="0"/>
              </p:cNvCxnSpPr>
              <p:nvPr/>
            </p:nvCxnSpPr>
            <p:spPr>
              <a:xfrm>
                <a:off x="1339475" y="5127019"/>
                <a:ext cx="0" cy="435845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stCxn id="179" idx="0"/>
                <a:endCxn id="184" idx="2"/>
              </p:cNvCxnSpPr>
              <p:nvPr/>
            </p:nvCxnSpPr>
            <p:spPr>
              <a:xfrm flipV="1">
                <a:off x="2792983" y="5127463"/>
                <a:ext cx="1376746" cy="43842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stCxn id="184" idx="2"/>
                <a:endCxn id="180" idx="0"/>
              </p:cNvCxnSpPr>
              <p:nvPr/>
            </p:nvCxnSpPr>
            <p:spPr>
              <a:xfrm>
                <a:off x="4169729" y="5127463"/>
                <a:ext cx="1" cy="435401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184" idx="2"/>
                <a:endCxn id="181" idx="0"/>
              </p:cNvCxnSpPr>
              <p:nvPr/>
            </p:nvCxnSpPr>
            <p:spPr>
              <a:xfrm>
                <a:off x="4169729" y="5127463"/>
                <a:ext cx="1516295" cy="424364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>
                <a:stCxn id="184" idx="3"/>
                <a:endCxn id="185" idx="1"/>
              </p:cNvCxnSpPr>
              <p:nvPr/>
            </p:nvCxnSpPr>
            <p:spPr>
              <a:xfrm flipV="1">
                <a:off x="4722089" y="4871867"/>
                <a:ext cx="343901" cy="444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>
                <a:stCxn id="177" idx="3"/>
                <a:endCxn id="184" idx="1"/>
              </p:cNvCxnSpPr>
              <p:nvPr/>
            </p:nvCxnSpPr>
            <p:spPr>
              <a:xfrm>
                <a:off x="1891835" y="4871867"/>
                <a:ext cx="1725533" cy="444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1428225" y="1773235"/>
            <a:ext cx="3709832" cy="1422176"/>
            <a:chOff x="1096245" y="2272605"/>
            <a:chExt cx="3404884" cy="1253619"/>
          </a:xfrm>
        </p:grpSpPr>
        <p:sp>
          <p:nvSpPr>
            <p:cNvPr id="171" name="TextBox 170"/>
            <p:cNvSpPr txBox="1"/>
            <p:nvPr/>
          </p:nvSpPr>
          <p:spPr>
            <a:xfrm>
              <a:off x="1096245" y="2763096"/>
              <a:ext cx="413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state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2640647" y="3089729"/>
              <a:ext cx="1099530" cy="39914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Environment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0" name="모서리가 둥근 직사각형 199"/>
            <p:cNvSpPr/>
            <p:nvPr/>
          </p:nvSpPr>
          <p:spPr>
            <a:xfrm>
              <a:off x="2403716" y="2272605"/>
              <a:ext cx="827082" cy="3594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Agent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01" name="꺾인 연결선 200"/>
            <p:cNvCxnSpPr>
              <a:stCxn id="200" idx="3"/>
              <a:endCxn id="199" idx="3"/>
            </p:cNvCxnSpPr>
            <p:nvPr/>
          </p:nvCxnSpPr>
          <p:spPr>
            <a:xfrm>
              <a:off x="3230798" y="2452334"/>
              <a:ext cx="509379" cy="836968"/>
            </a:xfrm>
            <a:prstGeom prst="bentConnector3">
              <a:avLst>
                <a:gd name="adj1" fmla="val 144878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꺾인 연결선 208"/>
            <p:cNvCxnSpPr/>
            <p:nvPr/>
          </p:nvCxnSpPr>
          <p:spPr>
            <a:xfrm rot="10800000">
              <a:off x="2293475" y="3360454"/>
              <a:ext cx="347173" cy="2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꺾인 연결선 213"/>
            <p:cNvCxnSpPr/>
            <p:nvPr/>
          </p:nvCxnSpPr>
          <p:spPr>
            <a:xfrm rot="10800000">
              <a:off x="2287228" y="3160500"/>
              <a:ext cx="356262" cy="4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2288824" y="2961602"/>
              <a:ext cx="1213" cy="564622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꺾인 연결선 223"/>
            <p:cNvCxnSpPr>
              <a:cxnSpLocks/>
            </p:cNvCxnSpPr>
            <p:nvPr/>
          </p:nvCxnSpPr>
          <p:spPr>
            <a:xfrm rot="5400000" flipH="1" flipV="1">
              <a:off x="1807127" y="2564246"/>
              <a:ext cx="639341" cy="553173"/>
            </a:xfrm>
            <a:prstGeom prst="bentConnector3">
              <a:avLst>
                <a:gd name="adj1" fmla="val 100398"/>
              </a:avLst>
            </a:prstGeom>
            <a:ln w="15875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1832850" y="3160501"/>
              <a:ext cx="561117" cy="1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꺾인 연결선 258"/>
            <p:cNvCxnSpPr/>
            <p:nvPr/>
          </p:nvCxnSpPr>
          <p:spPr>
            <a:xfrm rot="16200000" flipV="1">
              <a:off x="2072323" y="2725501"/>
              <a:ext cx="905665" cy="243543"/>
            </a:xfrm>
            <a:prstGeom prst="bentConnector4">
              <a:avLst>
                <a:gd name="adj1" fmla="val -7039"/>
                <a:gd name="adj2" fmla="val 401259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/>
            <p:cNvSpPr txBox="1"/>
            <p:nvPr/>
          </p:nvSpPr>
          <p:spPr>
            <a:xfrm>
              <a:off x="1917081" y="2766260"/>
              <a:ext cx="5196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reward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4024717" y="2763096"/>
              <a:ext cx="4764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action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57" name="그룹 56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59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58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6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64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9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7514219" y="1262096"/>
            <a:ext cx="2859708" cy="5071506"/>
            <a:chOff x="7088689" y="896665"/>
            <a:chExt cx="3232537" cy="5286255"/>
          </a:xfrm>
        </p:grpSpPr>
        <p:sp>
          <p:nvSpPr>
            <p:cNvPr id="4" name="다이아몬드 3"/>
            <p:cNvSpPr/>
            <p:nvPr/>
          </p:nvSpPr>
          <p:spPr>
            <a:xfrm>
              <a:off x="8458020" y="1500681"/>
              <a:ext cx="318845" cy="28016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43" name="꺾인 연결선 42"/>
            <p:cNvCxnSpPr>
              <a:stCxn id="4" idx="1"/>
              <a:endCxn id="56" idx="0"/>
            </p:cNvCxnSpPr>
            <p:nvPr/>
          </p:nvCxnSpPr>
          <p:spPr>
            <a:xfrm rot="10800000" flipV="1">
              <a:off x="7641050" y="1640764"/>
              <a:ext cx="816970" cy="299346"/>
            </a:xfrm>
            <a:prstGeom prst="bentConnector2">
              <a:avLst/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stCxn id="4" idx="3"/>
              <a:endCxn id="58" idx="0"/>
            </p:cNvCxnSpPr>
            <p:nvPr/>
          </p:nvCxnSpPr>
          <p:spPr>
            <a:xfrm>
              <a:off x="8776865" y="1640764"/>
              <a:ext cx="816007" cy="280462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088689" y="1940110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무작위로 행동 결정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9040511" y="1921226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신경망으로 행동 </a:t>
              </a:r>
              <a:endPara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결정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65" name="꺾인 연결선 64"/>
            <p:cNvCxnSpPr>
              <a:stCxn id="56" idx="2"/>
              <a:endCxn id="70" idx="0"/>
            </p:cNvCxnSpPr>
            <p:nvPr/>
          </p:nvCxnSpPr>
          <p:spPr>
            <a:xfrm rot="16200000" flipH="1">
              <a:off x="7789574" y="2090292"/>
              <a:ext cx="679344" cy="976393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모서리가 둥근 직사각형 69"/>
            <p:cNvSpPr/>
            <p:nvPr/>
          </p:nvSpPr>
          <p:spPr>
            <a:xfrm>
              <a:off x="8178926" y="2918160"/>
              <a:ext cx="877034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결정된 행동 수행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87" name="꺾인 연결선 86"/>
            <p:cNvCxnSpPr/>
            <p:nvPr/>
          </p:nvCxnSpPr>
          <p:spPr>
            <a:xfrm rot="5400000">
              <a:off x="8478476" y="3911386"/>
              <a:ext cx="269807" cy="925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모서리가 둥근 직사각형 87"/>
            <p:cNvSpPr/>
            <p:nvPr/>
          </p:nvSpPr>
          <p:spPr>
            <a:xfrm>
              <a:off x="8005184" y="4028044"/>
              <a:ext cx="12113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배치 학습 데이터 생성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8058484" y="4635908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신경망 업데이트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98" name="꺾인 연결선 97"/>
            <p:cNvCxnSpPr/>
            <p:nvPr/>
          </p:nvCxnSpPr>
          <p:spPr>
            <a:xfrm rot="5400000">
              <a:off x="8460831" y="3344825"/>
              <a:ext cx="299102" cy="924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/>
            <p:nvPr/>
          </p:nvCxnSpPr>
          <p:spPr>
            <a:xfrm rot="5400000">
              <a:off x="8466090" y="4485895"/>
              <a:ext cx="299102" cy="924"/>
            </a:xfrm>
            <a:prstGeom prst="bentConnector3">
              <a:avLst>
                <a:gd name="adj1" fmla="val 59081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/>
            <p:nvPr/>
          </p:nvCxnSpPr>
          <p:spPr>
            <a:xfrm rot="5400000">
              <a:off x="8424487" y="5128585"/>
              <a:ext cx="367964" cy="924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다이아몬드 113"/>
            <p:cNvSpPr/>
            <p:nvPr/>
          </p:nvSpPr>
          <p:spPr>
            <a:xfrm>
              <a:off x="8448585" y="3494838"/>
              <a:ext cx="318845" cy="28016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15" name="꺾인 연결선 114"/>
            <p:cNvCxnSpPr>
              <a:endCxn id="4" idx="0"/>
            </p:cNvCxnSpPr>
            <p:nvPr/>
          </p:nvCxnSpPr>
          <p:spPr>
            <a:xfrm rot="16200000" flipH="1">
              <a:off x="8462624" y="1345861"/>
              <a:ext cx="305111" cy="452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모서리가 둥근 직사각형 117"/>
            <p:cNvSpPr/>
            <p:nvPr/>
          </p:nvSpPr>
          <p:spPr>
            <a:xfrm>
              <a:off x="9216505" y="5312458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환경 초기화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1303" name="직선 화살표 연결선 11302"/>
            <p:cNvCxnSpPr/>
            <p:nvPr/>
          </p:nvCxnSpPr>
          <p:spPr>
            <a:xfrm>
              <a:off x="8775901" y="5455784"/>
              <a:ext cx="432133" cy="98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모서리가 둥근 직사각형 121"/>
            <p:cNvSpPr/>
            <p:nvPr/>
          </p:nvSpPr>
          <p:spPr>
            <a:xfrm>
              <a:off x="8065081" y="5884213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학습 결과 확인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8058484" y="896665"/>
              <a:ext cx="1104721" cy="29870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탐험 결정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9" name="다이아몬드 128"/>
            <p:cNvSpPr/>
            <p:nvPr/>
          </p:nvSpPr>
          <p:spPr>
            <a:xfrm>
              <a:off x="8448585" y="5306971"/>
              <a:ext cx="318845" cy="28016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131" name="꺾인 연결선 130"/>
            <p:cNvCxnSpPr/>
            <p:nvPr/>
          </p:nvCxnSpPr>
          <p:spPr>
            <a:xfrm rot="5400000">
              <a:off x="8458918" y="5733805"/>
              <a:ext cx="299102" cy="924"/>
            </a:xfrm>
            <a:prstGeom prst="bentConnector3">
              <a:avLst>
                <a:gd name="adj1" fmla="val 59081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endCxn id="123" idx="3"/>
            </p:cNvCxnSpPr>
            <p:nvPr/>
          </p:nvCxnSpPr>
          <p:spPr>
            <a:xfrm rot="5400000" flipH="1" flipV="1">
              <a:off x="7672238" y="2149682"/>
              <a:ext cx="2594630" cy="387304"/>
            </a:xfrm>
            <a:prstGeom prst="bentConnector4">
              <a:avLst>
                <a:gd name="adj1" fmla="val 16"/>
                <a:gd name="adj2" fmla="val 397454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118" idx="3"/>
              <a:endCxn id="123" idx="3"/>
            </p:cNvCxnSpPr>
            <p:nvPr/>
          </p:nvCxnSpPr>
          <p:spPr>
            <a:xfrm flipH="1" flipV="1">
              <a:off x="9163205" y="1046019"/>
              <a:ext cx="1158021" cy="4415793"/>
            </a:xfrm>
            <a:prstGeom prst="bentConnector3">
              <a:avLst>
                <a:gd name="adj1" fmla="val -19741"/>
              </a:avLst>
            </a:prstGeom>
            <a:ln w="158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>
              <a:stCxn id="58" idx="2"/>
            </p:cNvCxnSpPr>
            <p:nvPr/>
          </p:nvCxnSpPr>
          <p:spPr>
            <a:xfrm rot="5400000">
              <a:off x="8924749" y="1910364"/>
              <a:ext cx="358555" cy="977693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399272" y="1821465"/>
              <a:ext cx="489601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탐험</a:t>
              </a: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92908" y="1682715"/>
              <a:ext cx="375444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yes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158554" y="1672737"/>
              <a:ext cx="350077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no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677371" y="3281943"/>
              <a:ext cx="350077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no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8658447" y="3735862"/>
              <a:ext cx="375444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yes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751457" y="5224975"/>
              <a:ext cx="350077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no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720611" y="5562766"/>
              <a:ext cx="375444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yes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501490" y="5348062"/>
              <a:ext cx="989711" cy="22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강화 학습 종료</a:t>
              </a:r>
              <a:r>
                <a:rPr kumimoji="0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?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909519" y="1905023"/>
            <a:ext cx="5338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주식투자를 어떠한 환경에서 </a:t>
            </a:r>
            <a:r>
              <a:rPr lang="ko-KR" altLang="en-US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(buy), </a:t>
            </a:r>
            <a:r>
              <a:rPr lang="ko-KR" altLang="en-US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(sell), </a:t>
            </a:r>
            <a:r>
              <a:rPr lang="ko-KR" altLang="en-US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관망</a:t>
            </a:r>
            <a:r>
              <a:rPr lang="en-US" altLang="ko-KR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(hold)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할지 </a:t>
            </a:r>
            <a:r>
              <a:rPr lang="ko-KR" altLang="en-US" sz="15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학습에 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b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주식투자 강화학습에서 에이전트는 행동을 수행하는 주체인 </a:t>
            </a:r>
            <a:r>
              <a:rPr lang="ko-KR" altLang="en-US" sz="15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투자자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역할을 함</a:t>
            </a: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매수</a:t>
            </a: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관망 등이 있을 수 있음</a:t>
            </a: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행동은 신경망으로 결정하고 신경망은 투자를 진행하면서 </a:t>
            </a:r>
            <a:r>
              <a:rPr lang="en-US" altLang="ko-KR" sz="15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5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5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발생하는 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보상과 학습 데이터로 학습</a:t>
            </a: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주식투자 강화학습에서의 환경은 다양하게 정할 수 있지만</a:t>
            </a: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 종목의 차트 데이터를 환경으로 고려</a:t>
            </a: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just"/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Agent</a:t>
            </a:r>
            <a:r>
              <a:rPr lang="ko-KR" altLang="en-US" sz="15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가 수행하는 행동의 결과로 발생하는 수익 또는 손실을 보상으로 하여 신경망을 학습</a:t>
            </a: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62" name="그룹 61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64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63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6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71" name="Google Shape;523;p35"/>
          <p:cNvSpPr txBox="1">
            <a:spLocks/>
          </p:cNvSpPr>
          <p:nvPr/>
        </p:nvSpPr>
        <p:spPr>
          <a:xfrm>
            <a:off x="813450" y="307413"/>
            <a:ext cx="4041183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8008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7D8F5-1088-AFF7-96EC-F4B4757B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686" y="1639888"/>
            <a:ext cx="3345872" cy="4351338"/>
          </a:xfr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팀 구성 및 역할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Ⅱ.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일정표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Ⅲ.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환경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및 구현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Ⅱ.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설계</a:t>
            </a:r>
            <a:endParaRPr lang="en-US" altLang="ko-KR" sz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및 결과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Ⅱ. System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Sequence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Ⅲ.  LSTM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Ⅳ. 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 및 개선점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 N D E X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6" name="그룹 25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8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7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1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>
          <a:xfrm>
            <a:off x="813450" y="1138168"/>
            <a:ext cx="9533007" cy="10221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Learners </a:t>
            </a:r>
            <a:r>
              <a:rPr lang="ko-KR" altLang="en-US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모듈의 기본 클래스인 </a:t>
            </a:r>
            <a:r>
              <a:rPr lang="en-US" altLang="ko-KR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Reinforcement Learner </a:t>
            </a:r>
            <a:r>
              <a:rPr lang="ko-KR" altLang="en-US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클래스는 </a:t>
            </a:r>
            <a:r>
              <a:rPr lang="en-US" altLang="ko-KR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networks </a:t>
            </a:r>
            <a:r>
              <a:rPr lang="ko-KR" altLang="en-US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모듈의 기본 클래스인 </a:t>
            </a:r>
            <a:r>
              <a:rPr lang="en-US" altLang="ko-KR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Network </a:t>
            </a:r>
            <a:r>
              <a:rPr lang="ko-KR" altLang="en-US" sz="15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가치 신경망과 정책 신경망 학습을 위해 활용</a:t>
            </a:r>
            <a:endParaRPr lang="en-US" altLang="ko-KR" sz="15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945685" y="2299507"/>
            <a:ext cx="2300631" cy="369332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클래스 다이어그램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40101" y="2912497"/>
            <a:ext cx="8711798" cy="3464675"/>
            <a:chOff x="787114" y="4616715"/>
            <a:chExt cx="6381026" cy="3205454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787114" y="4616715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DQNLeaner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787114" y="5562864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PolicyGradient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Learner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06468" y="6460212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ActorCritic</a:t>
              </a: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Learner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2754123" y="7311865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A3CLearner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6063420" y="4616715"/>
              <a:ext cx="1104720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DNN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(networks.py)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2754123" y="4616715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Reinforcement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Learner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4510048" y="4616715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가시화 모듈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(visualizer.py)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94" name="직선 연결선 93"/>
            <p:cNvCxnSpPr>
              <a:stCxn id="184" idx="3"/>
              <a:endCxn id="185" idx="1"/>
            </p:cNvCxnSpPr>
            <p:nvPr/>
          </p:nvCxnSpPr>
          <p:spPr>
            <a:xfrm>
              <a:off x="3858844" y="4871867"/>
              <a:ext cx="651203" cy="0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178">
              <a:extLst>
                <a:ext uri="{FF2B5EF4-FFF2-40B4-BE49-F238E27FC236}">
                  <a16:creationId xmlns:a16="http://schemas.microsoft.com/office/drawing/2014/main" id="{639A6730-1E1C-EAFA-08EE-93DC34757F48}"/>
                </a:ext>
              </a:extLst>
            </p:cNvPr>
            <p:cNvSpPr/>
            <p:nvPr/>
          </p:nvSpPr>
          <p:spPr>
            <a:xfrm>
              <a:off x="806468" y="7311865"/>
              <a:ext cx="1104721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A2C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Le</a:t>
              </a:r>
              <a:r>
                <a:rPr lang="en-US" altLang="ko-KR" sz="80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arner</a:t>
              </a:r>
              <a:endParaRPr lang="en-US" altLang="ko-KR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(Learners.py)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7" name="모서리가 둥근 직사각형 180">
              <a:extLst>
                <a:ext uri="{FF2B5EF4-FFF2-40B4-BE49-F238E27FC236}">
                  <a16:creationId xmlns:a16="http://schemas.microsoft.com/office/drawing/2014/main" id="{2F338D43-AFCB-A5C2-9432-B3C003A199FA}"/>
                </a:ext>
              </a:extLst>
            </p:cNvPr>
            <p:cNvSpPr/>
            <p:nvPr/>
          </p:nvSpPr>
          <p:spPr>
            <a:xfrm>
              <a:off x="6063420" y="5562864"/>
              <a:ext cx="1104720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 err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LSTMNetwork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(networks.py)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8" name="모서리가 둥근 직사각형 180">
              <a:extLst>
                <a:ext uri="{FF2B5EF4-FFF2-40B4-BE49-F238E27FC236}">
                  <a16:creationId xmlns:a16="http://schemas.microsoft.com/office/drawing/2014/main" id="{000B8645-1669-973D-8956-8CE6A54D9428}"/>
                </a:ext>
              </a:extLst>
            </p:cNvPr>
            <p:cNvSpPr/>
            <p:nvPr/>
          </p:nvSpPr>
          <p:spPr>
            <a:xfrm>
              <a:off x="6058575" y="6460212"/>
              <a:ext cx="1104720" cy="51030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NN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(networks.py)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71F682F-9255-2EAB-F815-6926E4A64B42}"/>
              </a:ext>
            </a:extLst>
          </p:cNvPr>
          <p:cNvCxnSpPr>
            <a:cxnSpLocks/>
            <a:stCxn id="27" idx="3"/>
            <a:endCxn id="180" idx="1"/>
          </p:cNvCxnSpPr>
          <p:nvPr/>
        </p:nvCxnSpPr>
        <p:spPr>
          <a:xfrm>
            <a:off x="3274762" y="6101386"/>
            <a:ext cx="115083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7E1CFD7-67DC-416B-3029-D2D602E96971}"/>
              </a:ext>
            </a:extLst>
          </p:cNvPr>
          <p:cNvCxnSpPr>
            <a:stCxn id="27" idx="0"/>
            <a:endCxn id="179" idx="2"/>
          </p:cNvCxnSpPr>
          <p:nvPr/>
        </p:nvCxnSpPr>
        <p:spPr>
          <a:xfrm flipV="1">
            <a:off x="2520643" y="5456647"/>
            <a:ext cx="0" cy="36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DC8D551-6965-4FB3-1A95-49158576FF08}"/>
              </a:ext>
            </a:extLst>
          </p:cNvPr>
          <p:cNvCxnSpPr>
            <a:stCxn id="180" idx="0"/>
            <a:endCxn id="184" idx="2"/>
          </p:cNvCxnSpPr>
          <p:nvPr/>
        </p:nvCxnSpPr>
        <p:spPr>
          <a:xfrm flipV="1">
            <a:off x="5179711" y="3464069"/>
            <a:ext cx="0" cy="236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8EF1974-1DC6-7291-0341-5E6A0ED0D5AB}"/>
              </a:ext>
            </a:extLst>
          </p:cNvPr>
          <p:cNvCxnSpPr>
            <a:stCxn id="177" idx="3"/>
            <a:endCxn id="184" idx="1"/>
          </p:cNvCxnSpPr>
          <p:nvPr/>
        </p:nvCxnSpPr>
        <p:spPr>
          <a:xfrm>
            <a:off x="3248339" y="3188283"/>
            <a:ext cx="1177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B545152-181C-8FE4-96D4-7F6D7DC2DF0D}"/>
              </a:ext>
            </a:extLst>
          </p:cNvPr>
          <p:cNvCxnSpPr>
            <a:stCxn id="37" idx="1"/>
            <a:endCxn id="185" idx="3"/>
          </p:cNvCxnSpPr>
          <p:nvPr/>
        </p:nvCxnSpPr>
        <p:spPr>
          <a:xfrm rot="10800000">
            <a:off x="8331134" y="3188284"/>
            <a:ext cx="612528" cy="1022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D2BABBF-8433-43DF-062D-F7A8977C890F}"/>
              </a:ext>
            </a:extLst>
          </p:cNvPr>
          <p:cNvCxnSpPr>
            <a:stCxn id="181" idx="1"/>
            <a:endCxn id="185" idx="3"/>
          </p:cNvCxnSpPr>
          <p:nvPr/>
        </p:nvCxnSpPr>
        <p:spPr>
          <a:xfrm flipH="1">
            <a:off x="8331134" y="3188283"/>
            <a:ext cx="612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CA3A0A82-09B0-D9A9-52D9-6CE41DE7586E}"/>
              </a:ext>
            </a:extLst>
          </p:cNvPr>
          <p:cNvCxnSpPr>
            <a:stCxn id="38" idx="1"/>
            <a:endCxn id="185" idx="3"/>
          </p:cNvCxnSpPr>
          <p:nvPr/>
        </p:nvCxnSpPr>
        <p:spPr>
          <a:xfrm rot="10800000">
            <a:off x="8331134" y="3188283"/>
            <a:ext cx="605914" cy="1992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C65158A6-2263-A544-75CB-D186C71D4A78}"/>
              </a:ext>
            </a:extLst>
          </p:cNvPr>
          <p:cNvCxnSpPr>
            <a:stCxn id="178" idx="3"/>
            <a:endCxn id="184" idx="1"/>
          </p:cNvCxnSpPr>
          <p:nvPr/>
        </p:nvCxnSpPr>
        <p:spPr>
          <a:xfrm flipV="1">
            <a:off x="3248339" y="3188283"/>
            <a:ext cx="1177253" cy="1022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AB41E3D-2757-0B53-2C7B-22B2CCB5BA71}"/>
              </a:ext>
            </a:extLst>
          </p:cNvPr>
          <p:cNvCxnSpPr>
            <a:stCxn id="179" idx="3"/>
            <a:endCxn id="184" idx="1"/>
          </p:cNvCxnSpPr>
          <p:nvPr/>
        </p:nvCxnSpPr>
        <p:spPr>
          <a:xfrm flipV="1">
            <a:off x="3274762" y="3188283"/>
            <a:ext cx="1150830" cy="1992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9" name="Google Shape;523;p35"/>
          <p:cNvSpPr txBox="1">
            <a:spLocks/>
          </p:cNvSpPr>
          <p:nvPr/>
        </p:nvSpPr>
        <p:spPr>
          <a:xfrm>
            <a:off x="813450" y="307413"/>
            <a:ext cx="464579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</a:t>
            </a:r>
            <a:r>
              <a:rPr lang="ko-KR" altLang="en-US" dirty="0"/>
              <a:t>클래스 다이어그램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51" name="그룹 50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53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52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5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731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BDCC96-2EE3-BE7F-4024-5129D689D574}"/>
              </a:ext>
            </a:extLst>
          </p:cNvPr>
          <p:cNvSpPr/>
          <p:nvPr/>
        </p:nvSpPr>
        <p:spPr>
          <a:xfrm>
            <a:off x="6415275" y="3055782"/>
            <a:ext cx="5338331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chart_data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주식 종목의 차트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Observation :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현재 관측치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idx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차트 데이터에서의 현재 </a:t>
            </a:r>
            <a:r>
              <a:rPr lang="ko-KR" altLang="en-US" sz="16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endParaRPr lang="en-US" altLang="ko-KR" sz="16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reset(): </a:t>
            </a:r>
            <a:r>
              <a:rPr lang="en-US" altLang="ko-KR" sz="1600" dirty="0" err="1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idx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observation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을 초기화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observe(): </a:t>
            </a:r>
            <a:r>
              <a:rPr lang="en-US" altLang="ko-KR" sz="1600" dirty="0" err="1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idx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를 다음 위치로 이동하고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observation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을 업데이트</a:t>
            </a:r>
            <a:endParaRPr lang="en-US" altLang="ko-KR" sz="16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get_price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():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observation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종가를 획득</a:t>
            </a:r>
            <a:endParaRPr lang="en-US" altLang="ko-KR" sz="16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28" name="Google Shape;523;p35"/>
          <p:cNvSpPr txBox="1">
            <a:spLocks/>
          </p:cNvSpPr>
          <p:nvPr/>
        </p:nvSpPr>
        <p:spPr>
          <a:xfrm>
            <a:off x="813449" y="307413"/>
            <a:ext cx="5849901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Environment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3" name="그룹 32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4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883814"/>
            <a:ext cx="6392249" cy="5910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719189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Environment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투자하는 종목의 차트 데이터를 관리하는 모듈</a:t>
            </a:r>
          </a:p>
        </p:txBody>
      </p:sp>
    </p:spTree>
    <p:extLst>
      <p:ext uri="{BB962C8B-B14F-4D97-AF65-F5344CB8AC3E}">
        <p14:creationId xmlns:p14="http://schemas.microsoft.com/office/powerpoint/2010/main" val="15529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F4A9B3-7434-E92E-38B3-4BFDACD25310}"/>
              </a:ext>
            </a:extLst>
          </p:cNvPr>
          <p:cNvSpPr/>
          <p:nvPr/>
        </p:nvSpPr>
        <p:spPr>
          <a:xfrm>
            <a:off x="883245" y="5202552"/>
            <a:ext cx="44766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STATE_DIM</a:t>
            </a:r>
          </a:p>
          <a:p>
            <a:endParaRPr lang="en-US" altLang="ko-KR" sz="600" b="1" dirty="0" smtClean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상태의 차원 </a:t>
            </a:r>
            <a:endParaRPr lang="en-US" altLang="ko-KR" sz="14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6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ACTIONS</a:t>
            </a:r>
          </a:p>
          <a:p>
            <a:r>
              <a:rPr lang="en-US" altLang="ko-KR" sz="6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정책 신경망이 확률을 계산할 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Agent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action(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관망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을 리스트로 저장</a:t>
            </a:r>
            <a:endParaRPr lang="en-US" altLang="ko-KR" sz="14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0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Agent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3" name="그룹 32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4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5" y="890235"/>
            <a:ext cx="6083615" cy="4733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12694" y="5800500"/>
            <a:ext cx="4752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decide_action</a:t>
            </a:r>
            <a:r>
              <a:rPr lang="en-US" altLang="ko-KR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 ) </a:t>
            </a:r>
            <a:r>
              <a:rPr lang="ko-KR" altLang="en-US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endParaRPr lang="en-US" altLang="ko-KR" sz="1400" b="1" dirty="0" smtClean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6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입력으로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들어온 엡실론의 확률로</a:t>
            </a:r>
            <a:r>
              <a:rPr lang="en-US" altLang="ko-KR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무작위로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행동을 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그렇지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않은 경우에 신경망을 통해 행동을 결정</a:t>
            </a:r>
            <a:endParaRPr lang="en-US" altLang="ko-KR" sz="14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67" y="980587"/>
            <a:ext cx="4714135" cy="5215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091150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Agent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투자 행동을 수행하고 투자금과 보유 주식을 관리하기 위한 모듈</a:t>
            </a:r>
          </a:p>
        </p:txBody>
      </p:sp>
    </p:spTree>
    <p:extLst>
      <p:ext uri="{BB962C8B-B14F-4D97-AF65-F5344CB8AC3E}">
        <p14:creationId xmlns:p14="http://schemas.microsoft.com/office/powerpoint/2010/main" val="35247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0DE728-A899-10C5-0A30-3C8F3E960C9A}"/>
              </a:ext>
            </a:extLst>
          </p:cNvPr>
          <p:cNvSpPr/>
          <p:nvPr/>
        </p:nvSpPr>
        <p:spPr>
          <a:xfrm>
            <a:off x="813450" y="5108226"/>
            <a:ext cx="766472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ct</a:t>
            </a:r>
            <a:r>
              <a:rPr lang="en-US" altLang="ko-KR" sz="14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endParaRPr lang="en-US" altLang="ko-KR" sz="1400" b="1" dirty="0" smtClean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결정한 행동을 수행합니다</a:t>
            </a:r>
            <a:r>
              <a:rPr lang="en-US" altLang="ko-KR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6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endParaRPr lang="en-US" altLang="ko-KR" sz="1400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탐험 </a:t>
            </a:r>
            <a:r>
              <a:rPr lang="ko-KR" altLang="en-US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또는 정책 신경망을 통해 결정한 행동으로 먼저 이 행동을 할 수 있는지 확인하고 가능하면 매수와 매도를 하고 할 수 없는 경우에는 아무 행동도 하지 않게 관망을 합니다</a:t>
            </a:r>
            <a:r>
              <a:rPr lang="en-US" altLang="ko-KR" sz="1400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0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Agent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108608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Agent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투자 행동을 수행하고 투자금과 보유 주식을 관리하기 위한 모듈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6" y="879039"/>
            <a:ext cx="6086486" cy="4571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60" y="879039"/>
            <a:ext cx="5793614" cy="4571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7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516CF2-8E24-4AF3-87F8-55B93A42B804}"/>
              </a:ext>
            </a:extLst>
          </p:cNvPr>
          <p:cNvSpPr/>
          <p:nvPr/>
        </p:nvSpPr>
        <p:spPr>
          <a:xfrm>
            <a:off x="2436256" y="1484140"/>
            <a:ext cx="1773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가치 신경망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5189" y="1325882"/>
            <a:ext cx="12202379" cy="5238013"/>
            <a:chOff x="156139" y="1330390"/>
            <a:chExt cx="12202379" cy="523801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9" y="1330390"/>
              <a:ext cx="6368949" cy="52380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그룹 8"/>
            <p:cNvGrpSpPr/>
            <p:nvPr/>
          </p:nvGrpSpPr>
          <p:grpSpPr>
            <a:xfrm>
              <a:off x="5859117" y="1330390"/>
              <a:ext cx="6499401" cy="5233505"/>
              <a:chOff x="5956775" y="1330390"/>
              <a:chExt cx="6499401" cy="523350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775" y="1330390"/>
                <a:ext cx="6499401" cy="52335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9B8CF5-0A79-9759-7FB9-0F693BC586B3}"/>
                  </a:ext>
                </a:extLst>
              </p:cNvPr>
              <p:cNvSpPr/>
              <p:nvPr/>
            </p:nvSpPr>
            <p:spPr>
              <a:xfrm>
                <a:off x="8319874" y="1447776"/>
                <a:ext cx="177320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정책 신경망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함수 </a:t>
                </a:r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2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Learner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951987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Learner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다양한 강화학습 방식을 수행하기 위한 </a:t>
            </a:r>
            <a:r>
              <a:rPr lang="ko-KR" altLang="en-US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학습기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클래스들을 가지는 모듈 </a:t>
            </a:r>
          </a:p>
        </p:txBody>
      </p:sp>
    </p:spTree>
    <p:extLst>
      <p:ext uri="{BB962C8B-B14F-4D97-AF65-F5344CB8AC3E}">
        <p14:creationId xmlns:p14="http://schemas.microsoft.com/office/powerpoint/2010/main" val="26385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64549" y="1243304"/>
            <a:ext cx="10722013" cy="5692588"/>
            <a:chOff x="564549" y="1243304"/>
            <a:chExt cx="10722013" cy="5692588"/>
          </a:xfrm>
        </p:grpSpPr>
        <p:grpSp>
          <p:nvGrpSpPr>
            <p:cNvPr id="8" name="그룹 7"/>
            <p:cNvGrpSpPr/>
            <p:nvPr/>
          </p:nvGrpSpPr>
          <p:grpSpPr>
            <a:xfrm>
              <a:off x="5590282" y="1248001"/>
              <a:ext cx="5696280" cy="5682734"/>
              <a:chOff x="5688897" y="1256966"/>
              <a:chExt cx="5696280" cy="568273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897" y="1256966"/>
                <a:ext cx="5696280" cy="568273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9B8CF5-0A79-9759-7FB9-0F693BC586B3}"/>
                  </a:ext>
                </a:extLst>
              </p:cNvPr>
              <p:cNvSpPr/>
              <p:nvPr/>
            </p:nvSpPr>
            <p:spPr>
              <a:xfrm>
                <a:off x="7495808" y="1323987"/>
                <a:ext cx="20824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A3C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Learner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ko-KR" altLang="en-US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64549" y="1243304"/>
              <a:ext cx="5373248" cy="5692588"/>
              <a:chOff x="564549" y="1252269"/>
              <a:chExt cx="5373248" cy="569258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549" y="1252269"/>
                <a:ext cx="5373248" cy="569258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7369AC1-2E4E-660C-CC73-A76C9DB3B377}"/>
                  </a:ext>
                </a:extLst>
              </p:cNvPr>
              <p:cNvSpPr/>
              <p:nvPr/>
            </p:nvSpPr>
            <p:spPr>
              <a:xfrm>
                <a:off x="2087180" y="1323987"/>
                <a:ext cx="232798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A2C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Learner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</a:t>
                </a:r>
                <a:r>
                  <a:rPr lang="ko-KR" altLang="en-US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b="1" dirty="0"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ko-KR" altLang="en-US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3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Learner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6" name="그룹 35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9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7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863210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Learner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다양한 강화학습 방식을 수행하기 위한 학습기 클래스들을 가지는 모듈 </a:t>
            </a:r>
          </a:p>
        </p:txBody>
      </p:sp>
    </p:spTree>
    <p:extLst>
      <p:ext uri="{BB962C8B-B14F-4D97-AF65-F5344CB8AC3E}">
        <p14:creationId xmlns:p14="http://schemas.microsoft.com/office/powerpoint/2010/main" val="39397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29595" y="1335741"/>
            <a:ext cx="11474145" cy="5513294"/>
            <a:chOff x="529595" y="1335741"/>
            <a:chExt cx="11474145" cy="5513294"/>
          </a:xfrm>
        </p:grpSpPr>
        <p:grpSp>
          <p:nvGrpSpPr>
            <p:cNvPr id="7" name="그룹 6"/>
            <p:cNvGrpSpPr/>
            <p:nvPr/>
          </p:nvGrpSpPr>
          <p:grpSpPr>
            <a:xfrm>
              <a:off x="529595" y="1335741"/>
              <a:ext cx="11474145" cy="5513294"/>
              <a:chOff x="529596" y="1671626"/>
              <a:chExt cx="11272660" cy="518637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596" y="1671626"/>
                <a:ext cx="6005671" cy="51863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126" y="1676400"/>
                <a:ext cx="5831130" cy="51743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978043-769C-1836-57B8-E9243688ECC3}"/>
                </a:ext>
              </a:extLst>
            </p:cNvPr>
            <p:cNvSpPr/>
            <p:nvPr/>
          </p:nvSpPr>
          <p:spPr>
            <a:xfrm>
              <a:off x="5102674" y="1447776"/>
              <a:ext cx="2327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LSTM Network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29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Network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84545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Learner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모듈은 다양한 강화학습 방식을 수행하기 위한 학습기 클래스들을 가지는 모듈 </a:t>
            </a:r>
          </a:p>
        </p:txBody>
      </p:sp>
    </p:spTree>
    <p:extLst>
      <p:ext uri="{BB962C8B-B14F-4D97-AF65-F5344CB8AC3E}">
        <p14:creationId xmlns:p14="http://schemas.microsoft.com/office/powerpoint/2010/main" val="13545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37210" y="1447722"/>
            <a:ext cx="11360342" cy="5530494"/>
            <a:chOff x="437210" y="1447722"/>
            <a:chExt cx="11360342" cy="5530494"/>
          </a:xfrm>
        </p:grpSpPr>
        <p:grpSp>
          <p:nvGrpSpPr>
            <p:cNvPr id="6" name="그룹 5"/>
            <p:cNvGrpSpPr/>
            <p:nvPr/>
          </p:nvGrpSpPr>
          <p:grpSpPr>
            <a:xfrm>
              <a:off x="437210" y="1447722"/>
              <a:ext cx="11360342" cy="5530494"/>
              <a:chOff x="437210" y="1447722"/>
              <a:chExt cx="11360342" cy="553049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210" y="1447722"/>
                <a:ext cx="6232531" cy="55304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447" y="1521230"/>
                <a:ext cx="5807105" cy="53927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54FE3C-C701-E8FC-A3A8-29252B2E3DC6}"/>
                </a:ext>
              </a:extLst>
            </p:cNvPr>
            <p:cNvSpPr/>
            <p:nvPr/>
          </p:nvSpPr>
          <p:spPr>
            <a:xfrm>
              <a:off x="4953388" y="1528775"/>
              <a:ext cx="2327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Visualizer Class</a:t>
              </a:r>
              <a:r>
                <a:rPr lang="ko-KR" altLang="en-US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6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2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Visualizer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907761"/>
            <a:ext cx="10088329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Visualizer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모듈은 신경망을 학습하는 과정에서 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Agent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의 보유주식 수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가치 신경망 출력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정책 신경망 </a:t>
            </a:r>
            <a:endParaRPr lang="en-US" altLang="ko-KR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출력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정책 신경망 출력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투자 행동 포트폴리오 가치 등을 시간에 따라 연속으로 보여주기 위한 클래스</a:t>
            </a:r>
          </a:p>
        </p:txBody>
      </p:sp>
    </p:spTree>
    <p:extLst>
      <p:ext uri="{BB962C8B-B14F-4D97-AF65-F5344CB8AC3E}">
        <p14:creationId xmlns:p14="http://schemas.microsoft.com/office/powerpoint/2010/main" val="13757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36000" y="1529475"/>
            <a:ext cx="5222559" cy="5369763"/>
            <a:chOff x="536000" y="1529475"/>
            <a:chExt cx="5222559" cy="53697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00" y="1529475"/>
              <a:ext cx="5222559" cy="53697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584E146-B668-2F96-E47C-836B4BFE6E33}"/>
                </a:ext>
              </a:extLst>
            </p:cNvPr>
            <p:cNvSpPr/>
            <p:nvPr/>
          </p:nvSpPr>
          <p:spPr>
            <a:xfrm>
              <a:off x="1983286" y="1597545"/>
              <a:ext cx="2327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인자 설정 </a:t>
              </a:r>
              <a:r>
                <a:rPr lang="en-US" altLang="ko-KR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6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15516" y="1597545"/>
            <a:ext cx="6739313" cy="5176949"/>
            <a:chOff x="5315516" y="1597545"/>
            <a:chExt cx="6739313" cy="517694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16" y="1657430"/>
              <a:ext cx="6739313" cy="51170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315BB6-9A9C-1C20-F45B-6A646FB8C4DF}"/>
                </a:ext>
              </a:extLst>
            </p:cNvPr>
            <p:cNvSpPr/>
            <p:nvPr/>
          </p:nvSpPr>
          <p:spPr>
            <a:xfrm>
              <a:off x="7521178" y="1597545"/>
              <a:ext cx="2327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강화학습 시작 </a:t>
              </a:r>
              <a:r>
                <a:rPr lang="en-US" altLang="ko-KR" sz="1600" b="1" dirty="0"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6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49" y="307413"/>
            <a:ext cx="529924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RL Main </a:t>
            </a:r>
            <a:r>
              <a:rPr lang="ko-KR" altLang="en-US" dirty="0"/>
              <a:t>모듈 </a:t>
            </a:r>
            <a:r>
              <a:rPr lang="en-US" altLang="ko-KR" dirty="0"/>
              <a:t>Code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9" name="그룹 38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41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0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4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898883"/>
            <a:ext cx="9964041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모듈은 다양한 조건으로 </a:t>
            </a:r>
            <a:r>
              <a:rPr lang="ko-KR" altLang="en-US" dirty="0" err="1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강화학습을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수행할 수 있게 프로그램 인자를 구성하며 입력 받는</a:t>
            </a:r>
            <a:endParaRPr lang="en-US" altLang="ko-KR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인자에 따라 </a:t>
            </a:r>
            <a:r>
              <a:rPr lang="en-US" altLang="ko-KR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Learner 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클래스를 이용해 </a:t>
            </a:r>
            <a:r>
              <a:rPr lang="ko-KR" altLang="en-US" dirty="0" err="1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강화학습을</a:t>
            </a:r>
            <a:r>
              <a:rPr lang="ko-KR" altLang="en-US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rPr>
              <a:t> 수행하고 학습한 신경망들을 저장하는 메인 모듈</a:t>
            </a:r>
          </a:p>
        </p:txBody>
      </p:sp>
    </p:spTree>
    <p:extLst>
      <p:ext uri="{BB962C8B-B14F-4D97-AF65-F5344CB8AC3E}">
        <p14:creationId xmlns:p14="http://schemas.microsoft.com/office/powerpoint/2010/main" val="13840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517922" y="1205283"/>
            <a:ext cx="9302477" cy="5200485"/>
            <a:chOff x="1517923" y="1265299"/>
            <a:chExt cx="8719381" cy="548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41A085-939E-04F5-68F1-05CB942C5F6C}"/>
                </a:ext>
              </a:extLst>
            </p:cNvPr>
            <p:cNvSpPr/>
            <p:nvPr/>
          </p:nvSpPr>
          <p:spPr>
            <a:xfrm>
              <a:off x="1517923" y="1265299"/>
              <a:ext cx="2974564" cy="5487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java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└── 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└── big15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tradingweb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ServletInitializer.java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TradingWebApplication.java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├── controller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DeveloperController.java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Error.java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JoinRestController.java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LoginRestcontroller.java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LogoutController.java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TradingController.java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TradingDataController.java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TradingRestController.java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dto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AccountDto.java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AccountHistoryDto.java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AiTradingDto.java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InvestingDto.java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MarketCapDto.java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NewsDto.java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UserInfoDto.java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└── mapper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AiTradingMapper.java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IndexdataMapper.java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InvestingMapper.java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JoinMapper.java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LoginMapper.java</a:t>
              </a:r>
              <a:endParaRPr kumimoji="0" lang="en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B7DC9B-3A06-1B6A-1FA0-D225B791935F}"/>
                </a:ext>
              </a:extLst>
            </p:cNvPr>
            <p:cNvSpPr/>
            <p:nvPr/>
          </p:nvSpPr>
          <p:spPr>
            <a:xfrm>
              <a:off x="5185463" y="1265299"/>
              <a:ext cx="2318581" cy="5487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application.properties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mybatis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└── mapper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AiTradingMapper.xml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IndexdataMapper.xml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InvestingMapper.xml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JoinMapper.xml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└──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LoginMapper.xml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├── static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color.css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common.css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dataview.css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developer_info.css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error_common.css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└──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reset.css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browser_icon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├── favicon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│   └──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skill_icon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└──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aiTrading.js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chart_js.js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common.js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data_ajax.js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data_list.js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error_page.js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index_ajax.js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index_chart.js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├── 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login_ajax.js</a:t>
              </a:r>
              <a:endParaRPr kumimoji="0" lang="en-US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│       └── table-</a:t>
              </a:r>
              <a:r>
                <a:rPr kumimoji="0" lang="en-US" altLang="ko-Kore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sort.js</a:t>
              </a:r>
              <a:endParaRPr kumimoji="0" lang="en" altLang="ko-Kore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749B16-5067-99A6-2254-EAD98DB03D87}"/>
                </a:ext>
              </a:extLst>
            </p:cNvPr>
            <p:cNvSpPr/>
            <p:nvPr/>
          </p:nvSpPr>
          <p:spPr>
            <a:xfrm>
              <a:off x="8197019" y="1265299"/>
              <a:ext cx="2040285" cy="54878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views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└── trading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dataview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data.jsp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├── developer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developer_info.jsp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├── errors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├── 404.jsp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├── 500.jsp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alert.jsp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browser_info.jsp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inc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defualt_css.jsp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footer.jsp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│  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header.jsp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└── login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├──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join.jsp</a:t>
              </a:r>
              <a:endParaRPr kumimoji="0" lang="en-US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└── </a:t>
              </a:r>
              <a:r>
                <a:rPr kumimoji="0" lang="en-US" altLang="ko-Kore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login.jsp</a:t>
              </a:r>
              <a:endParaRPr kumimoji="0" lang="en" altLang="ko-Kore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9" name="그룹 28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1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0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4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6" name="Google Shape;523;p35"/>
          <p:cNvSpPr txBox="1">
            <a:spLocks/>
          </p:cNvSpPr>
          <p:nvPr/>
        </p:nvSpPr>
        <p:spPr>
          <a:xfrm>
            <a:off x="813450" y="307413"/>
            <a:ext cx="481582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WEB </a:t>
            </a:r>
            <a:r>
              <a:rPr lang="ko-KR" altLang="en-US" dirty="0"/>
              <a:t>디렉터리 구조</a:t>
            </a:r>
          </a:p>
        </p:txBody>
      </p:sp>
    </p:spTree>
    <p:extLst>
      <p:ext uri="{BB962C8B-B14F-4D97-AF65-F5344CB8AC3E}">
        <p14:creationId xmlns:p14="http://schemas.microsoft.com/office/powerpoint/2010/main" val="28177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freepik.com/premium-vector/business-candle-stick-graph-chart-stock-market_41981-1435.jpg?w=2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0485" r="6789" b="24224"/>
          <a:stretch/>
        </p:blipFill>
        <p:spPr bwMode="auto">
          <a:xfrm>
            <a:off x="-25400" y="1422400"/>
            <a:ext cx="12192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-6902" y="1050681"/>
            <a:ext cx="12198902" cy="518714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400" y="2832100"/>
            <a:ext cx="12224302" cy="1117600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2" name="Google Shape;523;p35"/>
          <p:cNvSpPr txBox="1">
            <a:spLocks noGrp="1"/>
          </p:cNvSpPr>
          <p:nvPr>
            <p:ph type="ctrTitle"/>
          </p:nvPr>
        </p:nvSpPr>
        <p:spPr>
          <a:xfrm>
            <a:off x="1752599" y="3046428"/>
            <a:ext cx="4076559" cy="53660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Google Shape;526;p35"/>
          <p:cNvCxnSpPr/>
          <p:nvPr/>
        </p:nvCxnSpPr>
        <p:spPr>
          <a:xfrm>
            <a:off x="1878270" y="3720452"/>
            <a:ext cx="3493830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그룹 2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4" name="그룹 2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6" y="3209925"/>
            <a:ext cx="363833" cy="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452055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Front End Code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34416" y="549216"/>
            <a:ext cx="10347257" cy="6325935"/>
            <a:chOff x="634416" y="549216"/>
            <a:chExt cx="10347257" cy="632593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29B27AE-04BB-A08D-58F0-A358947D66FC}"/>
                </a:ext>
              </a:extLst>
            </p:cNvPr>
            <p:cNvSpPr/>
            <p:nvPr/>
          </p:nvSpPr>
          <p:spPr>
            <a:xfrm>
              <a:off x="6854824" y="5813304"/>
              <a:ext cx="3943738" cy="750591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marR="0" lvl="0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AI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 실시간 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거래와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 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크롤링한 데이터를 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/>
              </a:r>
              <a:b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</a:b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보여주기 위한 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JSP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로 페이지 구현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16" y="549216"/>
              <a:ext cx="5737809" cy="63259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633" y="740990"/>
              <a:ext cx="4414040" cy="53520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89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3" name="그룹 32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4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0" name="Google Shape;523;p35"/>
          <p:cNvSpPr txBox="1">
            <a:spLocks/>
          </p:cNvSpPr>
          <p:nvPr/>
        </p:nvSpPr>
        <p:spPr>
          <a:xfrm>
            <a:off x="813450" y="307413"/>
            <a:ext cx="509205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Front End Code (JS)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9502" y="752029"/>
            <a:ext cx="11718590" cy="5945216"/>
            <a:chOff x="339502" y="752029"/>
            <a:chExt cx="11718590" cy="5945216"/>
          </a:xfrm>
        </p:grpSpPr>
        <p:grpSp>
          <p:nvGrpSpPr>
            <p:cNvPr id="12" name="그룹 11"/>
            <p:cNvGrpSpPr/>
            <p:nvPr/>
          </p:nvGrpSpPr>
          <p:grpSpPr>
            <a:xfrm>
              <a:off x="4213283" y="779405"/>
              <a:ext cx="7844809" cy="5769475"/>
              <a:chOff x="4213283" y="779405"/>
              <a:chExt cx="7844809" cy="576947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9B17739-67C0-39FE-A2F9-D48C022F856A}"/>
                  </a:ext>
                </a:extLst>
              </p:cNvPr>
              <p:cNvSpPr/>
              <p:nvPr/>
            </p:nvSpPr>
            <p:spPr>
              <a:xfrm>
                <a:off x="4812484" y="5679316"/>
                <a:ext cx="6827066" cy="8695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R="0" lvl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en-US" altLang="ko-KR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AI </a:t>
                </a:r>
                <a:r>
                  <a:rPr kumimoji="1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트레이딩 </a:t>
                </a:r>
                <a:r>
                  <a:rPr kumimoji="1" lang="en-US" altLang="ko-KR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AJAX Polling </a:t>
                </a:r>
                <a:r>
                  <a:rPr kumimoji="1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구현</a:t>
                </a:r>
                <a:endPara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431800" marR="0" lvl="1" indent="-2857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 거래에 따라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데이터를 보여주어야 함으로</a:t>
                </a:r>
                <a:r>
                  <a:rPr kumimoji="1" lang="ko-KR" altLang="en-US" sz="14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일정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시간 주기로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업데이트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구현</a:t>
                </a:r>
                <a:endPara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4213283" y="779405"/>
                <a:ext cx="7844809" cy="5049895"/>
                <a:chOff x="4032308" y="779405"/>
                <a:chExt cx="7844809" cy="504989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6892" y="784727"/>
                  <a:ext cx="3810225" cy="502508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2308" y="779405"/>
                  <a:ext cx="4510004" cy="504989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13" name="그룹 12"/>
            <p:cNvGrpSpPr/>
            <p:nvPr/>
          </p:nvGrpSpPr>
          <p:grpSpPr>
            <a:xfrm>
              <a:off x="339502" y="752029"/>
              <a:ext cx="4976814" cy="5945216"/>
              <a:chOff x="339502" y="752029"/>
              <a:chExt cx="4976814" cy="594521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9B17739-67C0-39FE-A2F9-D48C022F856A}"/>
                  </a:ext>
                </a:extLst>
              </p:cNvPr>
              <p:cNvSpPr/>
              <p:nvPr/>
            </p:nvSpPr>
            <p:spPr>
              <a:xfrm>
                <a:off x="556802" y="5651223"/>
                <a:ext cx="4759514" cy="1046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R="0" lvl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ko-Kore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</a:t>
                </a:r>
                <a:r>
                  <a:rPr kumimoji="1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차트 구현</a:t>
                </a:r>
                <a:endParaRPr kumimoji="1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431800" marR="0" lvl="1" indent="-2857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APEXCHARTS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차트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JS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라이브러리</a:t>
                </a:r>
                <a:r>
                  <a:rPr kumimoji="1" lang="en-US" altLang="ko-K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REST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API,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JQUERY AJAX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이용하여</a:t>
                </a:r>
                <a:r>
                  <a:rPr kumimoji="1" lang="ko-KR" altLang="en-US" sz="14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차트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구현</a:t>
                </a:r>
                <a:endPara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02" y="752029"/>
                <a:ext cx="4080470" cy="50772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8110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7" name="그룹 26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9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8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4" name="Google Shape;523;p35"/>
          <p:cNvSpPr txBox="1">
            <a:spLocks/>
          </p:cNvSpPr>
          <p:nvPr/>
        </p:nvSpPr>
        <p:spPr>
          <a:xfrm>
            <a:off x="813450" y="307413"/>
            <a:ext cx="599692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(DATA BASE)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3575" y="1334272"/>
            <a:ext cx="11694315" cy="5042150"/>
            <a:chOff x="383575" y="1200922"/>
            <a:chExt cx="11694315" cy="5042150"/>
          </a:xfrm>
        </p:grpSpPr>
        <p:grpSp>
          <p:nvGrpSpPr>
            <p:cNvPr id="6" name="그룹 5"/>
            <p:cNvGrpSpPr/>
            <p:nvPr/>
          </p:nvGrpSpPr>
          <p:grpSpPr>
            <a:xfrm>
              <a:off x="383575" y="1200922"/>
              <a:ext cx="6651031" cy="4533674"/>
              <a:chOff x="383575" y="1200922"/>
              <a:chExt cx="6651031" cy="453367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78" r="24908" b="44925"/>
              <a:stretch/>
            </p:blipFill>
            <p:spPr>
              <a:xfrm>
                <a:off x="383575" y="1320395"/>
                <a:ext cx="2426329" cy="3008024"/>
              </a:xfrm>
              <a:prstGeom prst="rect">
                <a:avLst/>
              </a:prstGeom>
              <a:effectLst/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" t="57764" r="74270" b="1163"/>
              <a:stretch/>
            </p:blipFill>
            <p:spPr>
              <a:xfrm>
                <a:off x="3074561" y="3238682"/>
                <a:ext cx="1558705" cy="2243296"/>
              </a:xfrm>
              <a:prstGeom prst="rect">
                <a:avLst/>
              </a:prstGeom>
              <a:effectLst/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5" t="57930" r="31903" b="997"/>
              <a:stretch/>
            </p:blipFill>
            <p:spPr>
              <a:xfrm>
                <a:off x="383575" y="3491300"/>
                <a:ext cx="2523084" cy="2243296"/>
              </a:xfrm>
              <a:prstGeom prst="rect">
                <a:avLst/>
              </a:prstGeom>
              <a:effectLst/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33" t="56418" r="240" b="14574"/>
              <a:stretch/>
            </p:blipFill>
            <p:spPr>
              <a:xfrm>
                <a:off x="2871612" y="1200922"/>
                <a:ext cx="1964602" cy="1584356"/>
              </a:xfrm>
              <a:prstGeom prst="rect">
                <a:avLst/>
              </a:prstGeom>
              <a:effectLst/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75" r="64615" b="44925"/>
              <a:stretch/>
            </p:blipFill>
            <p:spPr>
              <a:xfrm>
                <a:off x="4822669" y="2598344"/>
                <a:ext cx="2211937" cy="2882771"/>
              </a:xfrm>
              <a:prstGeom prst="rect">
                <a:avLst/>
              </a:prstGeom>
              <a:effectLst/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8C32618-51DB-9690-E1BA-7EDF45BDBCC6}"/>
                </a:ext>
              </a:extLst>
            </p:cNvPr>
            <p:cNvSpPr/>
            <p:nvPr/>
          </p:nvSpPr>
          <p:spPr>
            <a:xfrm>
              <a:off x="7037122" y="1359504"/>
              <a:ext cx="5040768" cy="4883568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R="0" lvl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user_info</a:t>
              </a:r>
              <a:endPara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88950" marR="0" lvl="1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정보 관련 테이블</a:t>
              </a:r>
              <a:endParaRPr kumimoji="1" lang="en-US" altLang="ko-KR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74650" marR="0" lvl="1" indent="-2286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6350" marR="0" lvl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account</a:t>
              </a:r>
            </a:p>
            <a:p>
              <a:pPr marL="488950" marR="0" lvl="1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장부 금액 테이블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34950" marR="0" lvl="0" indent="-2286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6350" latinLnBrk="1">
                <a:lnSpc>
                  <a:spcPct val="120000"/>
                </a:lnSpc>
                <a:defRPr/>
              </a:pPr>
              <a:r>
                <a:rPr kumimoji="1" lang="en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01big15</a:t>
              </a:r>
              <a:r>
                <a:rPr kumimoji="1" lang="ko-KR" alt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*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_account_status</a:t>
              </a:r>
            </a:p>
            <a:p>
              <a:pPr marL="488950" marR="0" lvl="1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데이터 테이블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88950" marR="0" lvl="1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데이터가 실시간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저장 됨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74650" marR="0" lvl="1" indent="-2286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6350" marR="0" lvl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01big15</a:t>
              </a:r>
              <a:r>
                <a:rPr kumimoji="1" lang="ko-KR" alt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*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_history</a:t>
              </a:r>
            </a:p>
            <a:p>
              <a:pPr marL="488950" marR="0" lvl="1" indent="-3429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데이터 과거 거래 내역</a:t>
              </a:r>
              <a:endPara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74650" marR="0" lvl="1" indent="-2286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6350" marR="0" lvl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usdkrw</a:t>
              </a:r>
              <a:r>
                <a:rPr kumimoji="1" lang="ko-KR" alt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**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내역</a:t>
              </a:r>
              <a:endPara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88950" lvl="1" indent="-342900" latinLnBrk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환율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채권 등 크롤링한 데이터 테이블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60363" lvl="1" indent="-214313" latinLnBrk="1">
                <a:lnSpc>
                  <a:spcPct val="120000"/>
                </a:lnSpc>
                <a:buFontTx/>
                <a:buChar char="-"/>
                <a:defRPr/>
              </a:pPr>
              <a:endParaRPr kumimoji="1"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60363" lvl="1" indent="-214313" latinLnBrk="1">
                <a:lnSpc>
                  <a:spcPct val="120000"/>
                </a:lnSpc>
                <a:buFontTx/>
                <a:buChar char="-"/>
                <a:defRPr/>
              </a:pPr>
              <a:endParaRPr kumimoji="1"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46050" lvl="1" algn="r" latinLnBrk="1">
                <a:lnSpc>
                  <a:spcPct val="120000"/>
                </a:lnSpc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* 부분은 회원 계좌 번호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46050" lvl="1" algn="r" latinLnBrk="1">
                <a:lnSpc>
                  <a:spcPct val="120000"/>
                </a:lnSpc>
                <a:defRPr/>
              </a:pPr>
              <a:r>
                <a:rPr kumimoji="1"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** 데이터 이름에 따라 테이블 이름이 바뀜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6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2" name="그룹 31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3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7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9" name="Google Shape;523;p35"/>
          <p:cNvSpPr txBox="1">
            <a:spLocks/>
          </p:cNvSpPr>
          <p:nvPr/>
        </p:nvSpPr>
        <p:spPr>
          <a:xfrm>
            <a:off x="813450" y="307413"/>
            <a:ext cx="622819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(Controller)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83385" y="702890"/>
            <a:ext cx="11506859" cy="6096145"/>
            <a:chOff x="483385" y="702890"/>
            <a:chExt cx="11506859" cy="6096145"/>
          </a:xfrm>
        </p:grpSpPr>
        <p:grpSp>
          <p:nvGrpSpPr>
            <p:cNvPr id="6" name="그룹 5"/>
            <p:cNvGrpSpPr/>
            <p:nvPr/>
          </p:nvGrpSpPr>
          <p:grpSpPr>
            <a:xfrm>
              <a:off x="483385" y="702890"/>
              <a:ext cx="5375871" cy="6096145"/>
              <a:chOff x="483385" y="702890"/>
              <a:chExt cx="5375871" cy="609614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FC03A48-4013-2EC2-3E53-BBF3E4337051}"/>
                  </a:ext>
                </a:extLst>
              </p:cNvPr>
              <p:cNvSpPr/>
              <p:nvPr/>
            </p:nvSpPr>
            <p:spPr>
              <a:xfrm>
                <a:off x="756300" y="5635028"/>
                <a:ext cx="5102956" cy="11640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R="0" lvl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에러 페이지 컨트롤러</a:t>
                </a:r>
                <a:endPara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431800" marR="0" lvl="1" indent="-2857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접근 방식에 따라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404,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500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en-US" altLang="ko-K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ERROR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처리 페이지</a:t>
                </a:r>
                <a:endPara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85" y="702890"/>
                <a:ext cx="4831565" cy="5250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5511089" y="740990"/>
              <a:ext cx="6479155" cy="5822905"/>
              <a:chOff x="5511089" y="740990"/>
              <a:chExt cx="6479155" cy="582290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C03A48-4013-2EC2-3E53-BBF3E4337051}"/>
                  </a:ext>
                </a:extLst>
              </p:cNvPr>
              <p:cNvSpPr/>
              <p:nvPr/>
            </p:nvSpPr>
            <p:spPr>
              <a:xfrm>
                <a:off x="5710224" y="5635028"/>
                <a:ext cx="6280020" cy="92886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6350" marR="0" lvl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브라우저 </a:t>
                </a:r>
                <a:r>
                  <a:rPr kumimoji="1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체크 컨트롤러</a:t>
                </a:r>
              </a:p>
              <a:p>
                <a:pPr marL="431800" marR="0" lvl="1" indent="-28575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인터넷 익스플로러 브라우저로 접속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 다른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브라우저로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접속</a:t>
                </a:r>
                <a:endParaRPr kumimoji="1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46050" marR="0" lvl="1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en-US" altLang="ko-KR" sz="1400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</a:t>
                </a:r>
                <a:r>
                  <a:rPr kumimoji="1" lang="en-US" altLang="ko-K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다운로드 </a:t>
                </a:r>
                <a:r>
                  <a:rPr kumimoji="1" lang="ko-KR" alt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안내 페이지로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redirect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시킴</a:t>
                </a:r>
                <a:endPara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089" y="740990"/>
                <a:ext cx="4287465" cy="515688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4013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1" name="그룹 30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3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0" name="Google Shape;523;p35"/>
          <p:cNvSpPr txBox="1">
            <a:spLocks/>
          </p:cNvSpPr>
          <p:nvPr/>
        </p:nvSpPr>
        <p:spPr>
          <a:xfrm>
            <a:off x="813449" y="307413"/>
            <a:ext cx="643507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(REST Controller)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9965" y="736832"/>
            <a:ext cx="11723360" cy="5800168"/>
            <a:chOff x="499965" y="736832"/>
            <a:chExt cx="11723360" cy="5800168"/>
          </a:xfrm>
        </p:grpSpPr>
        <p:grpSp>
          <p:nvGrpSpPr>
            <p:cNvPr id="5" name="그룹 4"/>
            <p:cNvGrpSpPr/>
            <p:nvPr/>
          </p:nvGrpSpPr>
          <p:grpSpPr>
            <a:xfrm>
              <a:off x="499965" y="736832"/>
              <a:ext cx="6557153" cy="5791202"/>
              <a:chOff x="499965" y="736832"/>
              <a:chExt cx="6557153" cy="579120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FC03A48-4013-2EC2-3E53-BBF3E4337051}"/>
                  </a:ext>
                </a:extLst>
              </p:cNvPr>
              <p:cNvSpPr/>
              <p:nvPr/>
            </p:nvSpPr>
            <p:spPr>
              <a:xfrm>
                <a:off x="777098" y="5599167"/>
                <a:ext cx="6280020" cy="92886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kumimoji="1" lang="ko-KR" altLang="en-US" b="1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트레이딩 </a:t>
                </a:r>
                <a:r>
                  <a:rPr kumimoji="1" lang="en" altLang="ko-KR" b="1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REST API</a:t>
                </a:r>
              </a:p>
              <a:p>
                <a:pPr marL="43180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트레이딩 데이터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차트 데이트 등을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REST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Controller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</a:t>
                </a:r>
                <a:endParaRPr kumimoji="1" lang="en-US" altLang="ko-KR" sz="1400" dirty="0" smtClean="0">
                  <a:solidFill>
                    <a:prstClr val="black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146050" lvl="1">
                  <a:lnSpc>
                    <a:spcPct val="120000"/>
                  </a:lnSpc>
                  <a:defRPr/>
                </a:pPr>
                <a:r>
                  <a:rPr kumimoji="1" lang="ko-KR" altLang="en-US" sz="1400" dirty="0" smtClean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    이용하여</a:t>
                </a:r>
                <a:r>
                  <a:rPr kumimoji="1" lang="en-US" altLang="ko-KR" sz="1400" dirty="0" smtClean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API 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구현</a:t>
                </a:r>
                <a:endParaRPr kumimoji="1" lang="en-US" altLang="ko-KR" sz="1400" dirty="0">
                  <a:solidFill>
                    <a:prstClr val="black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965" y="736832"/>
                <a:ext cx="5697206" cy="52069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5714005" y="775761"/>
              <a:ext cx="6509320" cy="5761239"/>
              <a:chOff x="5714005" y="775761"/>
              <a:chExt cx="6509320" cy="576123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FC03A48-4013-2EC2-3E53-BBF3E4337051}"/>
                  </a:ext>
                </a:extLst>
              </p:cNvPr>
              <p:cNvSpPr/>
              <p:nvPr/>
            </p:nvSpPr>
            <p:spPr>
              <a:xfrm>
                <a:off x="5943305" y="5608133"/>
                <a:ext cx="6280020" cy="92886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6350" lvl="0">
                  <a:lnSpc>
                    <a:spcPct val="120000"/>
                  </a:lnSpc>
                  <a:defRPr/>
                </a:pPr>
                <a:r>
                  <a:rPr kumimoji="1" lang="ko-KR" altLang="en-US" b="1" dirty="0" smtClean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로그인 </a:t>
                </a:r>
                <a:r>
                  <a:rPr kumimoji="1" lang="en" altLang="ko-KR" b="1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REST API</a:t>
                </a:r>
              </a:p>
              <a:p>
                <a:pPr marL="43180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로그인 시 유저 정보를 세션에 저장 및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br>
                  <a:rPr kumimoji="1" lang="en-US" altLang="ko-KR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아이디 여부 체크 후 로그인 </a:t>
                </a:r>
                <a:r>
                  <a:rPr kumimoji="1" lang="ko-KR" altLang="en-US" sz="1400" dirty="0" smtClean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여부 </a:t>
                </a:r>
                <a:r>
                  <a:rPr kumimoji="1" lang="en-US" altLang="ko-KR" sz="1400" dirty="0" smtClean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API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구현</a:t>
                </a:r>
                <a:endParaRPr kumimoji="1" lang="en-US" altLang="ko-KR" sz="1400" dirty="0">
                  <a:solidFill>
                    <a:prstClr val="black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005" y="775761"/>
                <a:ext cx="5222936" cy="51495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7249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6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8" name="Google Shape;523;p35"/>
          <p:cNvSpPr txBox="1">
            <a:spLocks/>
          </p:cNvSpPr>
          <p:nvPr/>
        </p:nvSpPr>
        <p:spPr>
          <a:xfrm>
            <a:off x="813450" y="307413"/>
            <a:ext cx="499680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(DTO)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8494" y="434205"/>
            <a:ext cx="11738414" cy="6442845"/>
            <a:chOff x="328494" y="434205"/>
            <a:chExt cx="11738414" cy="644284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98D400-7E58-9523-6932-18916FE3A8B5}"/>
                </a:ext>
              </a:extLst>
            </p:cNvPr>
            <p:cNvSpPr/>
            <p:nvPr/>
          </p:nvSpPr>
          <p:spPr>
            <a:xfrm>
              <a:off x="7113395" y="5295481"/>
              <a:ext cx="4953513" cy="1268414"/>
            </a:xfrm>
            <a:prstGeom prst="rect">
              <a:avLst/>
            </a:prstGeom>
            <a:noFill/>
            <a:ln>
              <a:noFill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R="0" lvl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DTO</a:t>
              </a:r>
              <a:endParaRPr kumimoji="1" lang="en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endParaRPr>
            </a:p>
            <a:p>
              <a:pPr marL="431800" marR="0" lvl="1" indent="-28575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계측 간 데이터를 교환하기 위해 생성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endParaRPr>
            </a:p>
            <a:p>
              <a:pPr marL="431800" marR="0" lvl="1" indent="-28575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Spring boot Lombok 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라이브러리 </a:t>
              </a: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어노테이션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/>
              </a:r>
              <a:b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</a:b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“@Date”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를 이용하여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Getter Setter 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자동 생성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endParaRPr>
            </a:p>
            <a:p>
              <a:pPr marL="431800" marR="0" lvl="1" indent="-28575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4" y="497495"/>
              <a:ext cx="3956131" cy="63109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834" y="434205"/>
              <a:ext cx="4086234" cy="6442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77" y="442896"/>
              <a:ext cx="4590913" cy="5308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37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F12AE7-3C8B-40CA-A0AA-E4AD696B7C37}"/>
              </a:ext>
            </a:extLst>
          </p:cNvPr>
          <p:cNvSpPr/>
          <p:nvPr/>
        </p:nvSpPr>
        <p:spPr>
          <a:xfrm>
            <a:off x="6349954" y="5234431"/>
            <a:ext cx="3568073" cy="987144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Mapper Interface</a:t>
            </a:r>
          </a:p>
          <a:p>
            <a:pPr marL="431800" marR="0" lvl="1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MYBATIS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XML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연동을 위한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/>
            </a:r>
            <a:b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</a:b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Mapper Interface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구현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708277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(Mapper Interface)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1" y="848930"/>
            <a:ext cx="5873186" cy="563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46" y="848930"/>
            <a:ext cx="6521248" cy="4385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3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5CB499-7229-7578-9CA6-2E118112917E}"/>
              </a:ext>
            </a:extLst>
          </p:cNvPr>
          <p:cNvSpPr/>
          <p:nvPr/>
        </p:nvSpPr>
        <p:spPr>
          <a:xfrm>
            <a:off x="883108" y="5699967"/>
            <a:ext cx="9276892" cy="1399333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MyBatis Mapper XML (SQL Mapping</a:t>
            </a:r>
            <a:r>
              <a:rPr kumimoji="1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XML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)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431800" marR="0" lvl="1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실행할 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SQL 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문을 정의 해놓은 파일로서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SQL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 실행을 위해 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 Object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받아오거나 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SQL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 실행 결과를</a:t>
            </a:r>
            <a:endParaRPr kumimoji="1" lang="en-US" altLang="ko-KR" sz="1400" dirty="0" smtClean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46050" marR="0" lvl="1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Result Object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자동 바인딩하는 기능 등을 제공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/>
            </a:r>
            <a:b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</a:b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9" name="그룹 28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1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0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4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6" name="Google Shape;523;p35"/>
          <p:cNvSpPr txBox="1">
            <a:spLocks/>
          </p:cNvSpPr>
          <p:nvPr/>
        </p:nvSpPr>
        <p:spPr>
          <a:xfrm>
            <a:off x="813450" y="307413"/>
            <a:ext cx="6692250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모델 설계 </a:t>
            </a:r>
            <a:r>
              <a:rPr lang="en-US" altLang="ko-KR" dirty="0"/>
              <a:t>– Back End Code (Mapper XML)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7"/>
          <a:stretch/>
        </p:blipFill>
        <p:spPr>
          <a:xfrm>
            <a:off x="589263" y="765695"/>
            <a:ext cx="4690862" cy="516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6078453" y="784727"/>
            <a:ext cx="4203984" cy="5131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9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img.freepik.com/premium-vector/business-candle-stick-graph-chart-stock-market_41981-1435.jpg?w=2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0485" r="6789" b="24224"/>
          <a:stretch/>
        </p:blipFill>
        <p:spPr bwMode="auto">
          <a:xfrm>
            <a:off x="-25400" y="1422400"/>
            <a:ext cx="12192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-6902" y="1050681"/>
            <a:ext cx="12198902" cy="518714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400" y="2832100"/>
            <a:ext cx="12224302" cy="1117600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2" name="Google Shape;523;p35"/>
          <p:cNvSpPr txBox="1">
            <a:spLocks noGrp="1"/>
          </p:cNvSpPr>
          <p:nvPr>
            <p:ph type="ctrTitle"/>
          </p:nvPr>
        </p:nvSpPr>
        <p:spPr>
          <a:xfrm>
            <a:off x="1752599" y="3046428"/>
            <a:ext cx="5094768" cy="53660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 latinLnBrk="1">
              <a:spcBef>
                <a:spcPts val="0"/>
              </a:spcBef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및 결과</a:t>
            </a:r>
          </a:p>
        </p:txBody>
      </p:sp>
      <p:cxnSp>
        <p:nvCxnSpPr>
          <p:cNvPr id="14" name="Google Shape;526;p35"/>
          <p:cNvCxnSpPr/>
          <p:nvPr/>
        </p:nvCxnSpPr>
        <p:spPr>
          <a:xfrm>
            <a:off x="1878270" y="3720452"/>
            <a:ext cx="3182828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그룹 2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4" name="그룹 2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6" y="3209925"/>
            <a:ext cx="363833" cy="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615B8-95F7-BFC5-88FF-D715000315F0}"/>
              </a:ext>
            </a:extLst>
          </p:cNvPr>
          <p:cNvSpPr/>
          <p:nvPr/>
        </p:nvSpPr>
        <p:spPr>
          <a:xfrm>
            <a:off x="909236" y="1537395"/>
            <a:ext cx="8778785" cy="707041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기간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: 2021.11.01 ~ 2021.11.30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Epoch : 100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AB7241-F3D8-D6D0-4903-BD359F078F6A}"/>
              </a:ext>
            </a:extLst>
          </p:cNvPr>
          <p:cNvSpPr/>
          <p:nvPr/>
        </p:nvSpPr>
        <p:spPr>
          <a:xfrm>
            <a:off x="909236" y="971283"/>
            <a:ext cx="8126705" cy="498929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수집된 데이터 바탕으로 분 단위 기준으로 기간</a:t>
            </a: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, epoch</a:t>
            </a: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를 나눠 학습 진행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B4807-266F-1D77-0EB9-8C7C1BB1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8" y="2393805"/>
            <a:ext cx="3902400" cy="2926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3F40DD-F0A9-4BBE-4D61-69A68A474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00" y="2393805"/>
            <a:ext cx="3902400" cy="292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116141-5E24-6261-164E-AA03FE0A5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00" y="2390114"/>
            <a:ext cx="39024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0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99" y="1366768"/>
            <a:ext cx="4660901" cy="46609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B1B55-93A7-F98C-11BF-C6464DA0F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75" y="1795508"/>
            <a:ext cx="10515600" cy="4913747"/>
          </a:xfr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 단기 트레이딩 시스템 및 데이터 제공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</a:t>
            </a:r>
          </a:p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기간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2022. 10. 12 ~ 2023. 01. 06</a:t>
            </a:r>
          </a:p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목적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 시스템 트레이딩 시스템 개발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주식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글로벌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금융 데이터 수집 자동화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통한 단기 주가 예측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트레이딩 시스템 구축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수집된 정보를 통한 데이터 제공 웹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7" name="그룹 26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9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8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14" name="Google Shape;523;p35"/>
          <p:cNvSpPr txBox="1">
            <a:spLocks/>
          </p:cNvSpPr>
          <p:nvPr/>
        </p:nvSpPr>
        <p:spPr>
          <a:xfrm>
            <a:off x="813451" y="307413"/>
            <a:ext cx="3130464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ts val="0"/>
              </a:spcBef>
              <a:buNone/>
              <a:defRPr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dirty="0"/>
              <a:t>01. </a:t>
            </a:r>
            <a:r>
              <a:rPr lang="ko-KR" altLang="en-US" sz="2200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09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DBE50-CAA0-0C6E-0C51-D9BF1C17AEEC}"/>
              </a:ext>
            </a:extLst>
          </p:cNvPr>
          <p:cNvSpPr/>
          <p:nvPr/>
        </p:nvSpPr>
        <p:spPr>
          <a:xfrm>
            <a:off x="909236" y="971284"/>
            <a:ext cx="8126705" cy="433578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학습한 모델을 바탕으로 테스트 진행 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98E37B-0EA6-76D3-D4A4-044A5743F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5" y="1875600"/>
            <a:ext cx="3321601" cy="2491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2EBFAC-C84E-2A1D-E31B-EDF0F621D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6" y="1875600"/>
            <a:ext cx="3321600" cy="249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600327-1E23-9BA2-B2FA-04856FCE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36" y="1875600"/>
            <a:ext cx="3321600" cy="2491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0A99DA-1A3B-E60D-36CB-E1779F861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4366800"/>
            <a:ext cx="3321600" cy="249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7BF517-F686-248A-9BFD-705603B0F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6" y="4366800"/>
            <a:ext cx="3321600" cy="24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6615B8-95F7-BFC5-88FF-D715000315F0}"/>
              </a:ext>
            </a:extLst>
          </p:cNvPr>
          <p:cNvSpPr/>
          <p:nvPr/>
        </p:nvSpPr>
        <p:spPr>
          <a:xfrm>
            <a:off x="813450" y="1064664"/>
            <a:ext cx="8547744" cy="701386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기간 </a:t>
            </a: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: 2021.11.01 ~ 2021.11.30</a:t>
            </a: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Epoch : 1000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A628E6-A387-C863-3D5B-D558C108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0" y="2089724"/>
            <a:ext cx="3902400" cy="292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C5D76E-44CE-D7D4-CC43-DD104E862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0" y="2089724"/>
            <a:ext cx="3902400" cy="292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C8BBD9-51CC-9A30-2132-330B1A56C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61" y="2089724"/>
            <a:ext cx="3902399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DBE50-CAA0-0C6E-0C51-D9BF1C17AEEC}"/>
              </a:ext>
            </a:extLst>
          </p:cNvPr>
          <p:cNvSpPr/>
          <p:nvPr/>
        </p:nvSpPr>
        <p:spPr>
          <a:xfrm>
            <a:off x="909236" y="971284"/>
            <a:ext cx="8126705" cy="433578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학습한 모델을 바탕으로 테스트 진행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1009AF-AA10-B5E7-40B7-A64CD0860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1875598"/>
            <a:ext cx="3321600" cy="2491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979E1C-3B4D-58F0-0506-7B9DC70BD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7" y="1877907"/>
            <a:ext cx="3321600" cy="249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006C22-5721-9C83-BBE5-CD1A36021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37" y="1840962"/>
            <a:ext cx="3321600" cy="2491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8229C-5A59-0EE2-C6BC-591F60EC1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7" y="4366800"/>
            <a:ext cx="3321600" cy="249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F1E6FB-71DB-9A92-BC9D-3EFDA83CC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4366799"/>
            <a:ext cx="3321601" cy="24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6615B8-95F7-BFC5-88FF-D715000315F0}"/>
              </a:ext>
            </a:extLst>
          </p:cNvPr>
          <p:cNvSpPr/>
          <p:nvPr/>
        </p:nvSpPr>
        <p:spPr>
          <a:xfrm>
            <a:off x="813450" y="1064664"/>
            <a:ext cx="8509644" cy="717954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기간 </a:t>
            </a: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: 2021.11.01 ~ 2021.11.30</a:t>
            </a: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Epoch : 2500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DA53FF-8985-C85B-DC16-33061545B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1" y="2148583"/>
            <a:ext cx="3902400" cy="292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6D9E93-594E-1996-ED10-640F944B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51" y="2148583"/>
            <a:ext cx="3902400" cy="292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DDCCC1-65A1-28D5-1363-D2B87663E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51" y="2148583"/>
            <a:ext cx="39024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9DBE50-CAA0-0C6E-0C51-D9BF1C17AEEC}"/>
              </a:ext>
            </a:extLst>
          </p:cNvPr>
          <p:cNvSpPr/>
          <p:nvPr/>
        </p:nvSpPr>
        <p:spPr>
          <a:xfrm>
            <a:off x="909236" y="971284"/>
            <a:ext cx="8126705" cy="433578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학습한 모델을 바탕으로 테스트 진행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6132C6-28C7-D130-45EC-662087E1B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1873004"/>
            <a:ext cx="3319200" cy="2489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28E73C-4FFD-CD19-3D3F-A9975B1BF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36" y="1866808"/>
            <a:ext cx="3319200" cy="2489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EC464A-E9EB-0B9B-2A3A-1EBA989CE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6" y="1879199"/>
            <a:ext cx="3319200" cy="24894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9D47D3-F7E0-1C55-CAAD-42AF34BF0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4368600"/>
            <a:ext cx="3319200" cy="2489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66CF35-D24E-2BD7-6D0D-52479B9CB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36" y="4356208"/>
            <a:ext cx="3319200" cy="24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6615B8-95F7-BFC5-88FF-D715000315F0}"/>
              </a:ext>
            </a:extLst>
          </p:cNvPr>
          <p:cNvSpPr/>
          <p:nvPr/>
        </p:nvSpPr>
        <p:spPr>
          <a:xfrm>
            <a:off x="813450" y="1064664"/>
            <a:ext cx="8547744" cy="704017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기간 </a:t>
            </a: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: 2021.11.01 ~ 2021.11.30</a:t>
            </a: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Epoch : 5000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5C61AC-3186-F403-6D71-F4CB006A6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1" y="2112482"/>
            <a:ext cx="3902400" cy="29268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8A54A4-A6D8-767F-384C-D5522E261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51" y="2112482"/>
            <a:ext cx="3902400" cy="292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01FE8E-39CB-8C0A-AC1F-2EDCE03EB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51" y="2112482"/>
            <a:ext cx="3902400" cy="29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Ⅰ. </a:t>
            </a:r>
            <a:r>
              <a:rPr lang="ko-KR" altLang="en-US" dirty="0" smtClean="0"/>
              <a:t>강화 학습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DBE50-CAA0-0C6E-0C51-D9BF1C17AEEC}"/>
              </a:ext>
            </a:extLst>
          </p:cNvPr>
          <p:cNvSpPr/>
          <p:nvPr/>
        </p:nvSpPr>
        <p:spPr>
          <a:xfrm>
            <a:off x="909236" y="971284"/>
            <a:ext cx="8126705" cy="433578"/>
          </a:xfrm>
          <a:prstGeom prst="rect">
            <a:avLst/>
          </a:prstGeom>
          <a:noFill/>
          <a:ln>
            <a:noFill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ko-KR" altLang="en-US" sz="1600" dirty="0">
                <a:solidFill>
                  <a:prstClr val="black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학습한 모델을 바탕으로 테스트 진행</a:t>
            </a:r>
            <a:endParaRPr kumimoji="1" lang="en-US" altLang="ko-KR" sz="1600" dirty="0">
              <a:solidFill>
                <a:prstClr val="black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387DD6-F757-189D-ECF1-FF13BD773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1866203"/>
            <a:ext cx="3319200" cy="2489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36145C-9B7D-F63C-5CC0-7AF5C6020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36" y="1879200"/>
            <a:ext cx="3319200" cy="2489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3EB86B-EEDE-3B08-2B80-78DEE5738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6" y="1866203"/>
            <a:ext cx="3319200" cy="2489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895E35-A43C-51F6-8C08-E67797A92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6" y="4368600"/>
            <a:ext cx="3319200" cy="2489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EDC62-819A-A38A-D72A-08BAD968A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36" y="4368600"/>
            <a:ext cx="3319200" cy="24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8925" y="1145687"/>
            <a:ext cx="11968825" cy="5464663"/>
            <a:chOff x="585125" y="1393337"/>
            <a:chExt cx="11968825" cy="546466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6"/>
            <a:stretch/>
          </p:blipFill>
          <p:spPr>
            <a:xfrm>
              <a:off x="585125" y="1393337"/>
              <a:ext cx="8148016" cy="5464663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8029574" y="1488469"/>
              <a:ext cx="4524376" cy="291208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Sequence Diagram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상호작용의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오브젝트 간 메시지 시퀀스를 </a:t>
              </a:r>
              <a:endPara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설명하는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UML(Unified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Modeling Language)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  <a:endPara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해결에 필요한 객체를 정의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객체간의 </a:t>
              </a:r>
              <a:endPara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수신 메시지의 순서를 시간의 흐름에 따라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표시하는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  <a:endPara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오른쪽 화살표 1"/>
            <p:cNvSpPr/>
            <p:nvPr/>
          </p:nvSpPr>
          <p:spPr>
            <a:xfrm>
              <a:off x="8648695" y="4614161"/>
              <a:ext cx="3114680" cy="1695450"/>
            </a:xfrm>
            <a:prstGeom prst="rightArrow">
              <a:avLst/>
            </a:prstGeom>
            <a:solidFill>
              <a:schemeClr val="bg1"/>
            </a:solidFill>
            <a:ln w="47625">
              <a:solidFill>
                <a:schemeClr val="bg1">
                  <a:lumMod val="65000"/>
                </a:schemeClr>
              </a:solidFill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시나리오 파악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0" name="그룹 2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Ⅱ. System Sequence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2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26902" y="1866373"/>
            <a:ext cx="2560543" cy="3543710"/>
            <a:chOff x="9126902" y="1866373"/>
            <a:chExt cx="2560543" cy="3543710"/>
          </a:xfrm>
          <a:effectLst/>
        </p:grpSpPr>
        <p:sp>
          <p:nvSpPr>
            <p:cNvPr id="36" name="모서리가 둥근 직사각형 35"/>
            <p:cNvSpPr/>
            <p:nvPr/>
          </p:nvSpPr>
          <p:spPr>
            <a:xfrm>
              <a:off x="9126902" y="1866373"/>
              <a:ext cx="2560543" cy="35437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A006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565568" y="2103638"/>
              <a:ext cx="749392" cy="3101362"/>
              <a:chOff x="10975324" y="3701562"/>
              <a:chExt cx="730800" cy="2985581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7" t="2856" r="9258"/>
              <a:stretch/>
            </p:blipFill>
            <p:spPr>
              <a:xfrm>
                <a:off x="10981716" y="4137146"/>
                <a:ext cx="720000" cy="254999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10975324" y="3701562"/>
                <a:ext cx="730800" cy="4355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KOSDAQ</a:t>
                </a: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소형주</a:t>
                </a:r>
                <a:endPara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531757" y="2120953"/>
              <a:ext cx="749392" cy="3109153"/>
              <a:chOff x="9512033" y="3718231"/>
              <a:chExt cx="730800" cy="299308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2" t="2572" r="53703"/>
              <a:stretch/>
            </p:blipFill>
            <p:spPr>
              <a:xfrm>
                <a:off x="9516288" y="4153814"/>
                <a:ext cx="720000" cy="255749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9512033" y="3718231"/>
                <a:ext cx="730800" cy="4355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KOSPI</a:t>
                </a:r>
              </a:p>
              <a:p>
                <a:pPr algn="ctr"/>
                <a:r>
                  <a:rPr lang="ko-KR" altLang="en-US" sz="9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중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9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대형주</a:t>
                </a:r>
                <a:endPara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365572" y="949394"/>
            <a:ext cx="8742323" cy="5114886"/>
            <a:chOff x="565283" y="2054294"/>
            <a:chExt cx="8742323" cy="5114886"/>
          </a:xfrm>
        </p:grpSpPr>
        <p:grpSp>
          <p:nvGrpSpPr>
            <p:cNvPr id="41" name="그룹 40"/>
            <p:cNvGrpSpPr/>
            <p:nvPr/>
          </p:nvGrpSpPr>
          <p:grpSpPr>
            <a:xfrm>
              <a:off x="565283" y="2054294"/>
              <a:ext cx="7956718" cy="5114886"/>
              <a:chOff x="593729" y="1978825"/>
              <a:chExt cx="7361405" cy="4539531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729" y="1978825"/>
                <a:ext cx="7033046" cy="45395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모서리가 둥근 직사각형 4"/>
              <p:cNvSpPr/>
              <p:nvPr/>
            </p:nvSpPr>
            <p:spPr>
              <a:xfrm>
                <a:off x="5458118" y="5519753"/>
                <a:ext cx="2497016" cy="8359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A0062"/>
                </a:solidFill>
              </a:ln>
              <a:effectLst>
                <a:outerShdw blurRad="50800" dist="635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전일 종목 </a:t>
                </a:r>
                <a:r>
                  <a:rPr lang="ko-KR" altLang="en-US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데이터에서</a:t>
                </a:r>
                <a:endParaRPr lang="en-US" altLang="ko-KR" sz="1400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거래량</a:t>
                </a:r>
                <a:r>
                  <a:rPr lang="en-US" altLang="ko-KR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시가총액이 높은 것</a:t>
                </a:r>
                <a:endParaRPr lang="en-US" altLang="ko-KR" sz="1400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  <a:effectLst>
                      <a:outerShdw blurRad="12700" dist="63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등락률이 양수 인 것</a:t>
                </a:r>
                <a:endParaRPr lang="en-US" altLang="ko-KR" sz="1400" dirty="0" smtClean="0">
                  <a:solidFill>
                    <a:schemeClr val="tx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0" name="오른쪽 화살표 39"/>
            <p:cNvSpPr/>
            <p:nvPr/>
          </p:nvSpPr>
          <p:spPr>
            <a:xfrm>
              <a:off x="7852065" y="5537600"/>
              <a:ext cx="1455541" cy="882888"/>
            </a:xfrm>
            <a:prstGeom prst="rightArrow">
              <a:avLst/>
            </a:prstGeom>
            <a:solidFill>
              <a:srgbClr val="CA006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개씩 추출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46" name="그룹 45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48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7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51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3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Ⅲ. LSTM – </a:t>
            </a:r>
            <a:r>
              <a:rPr lang="ko-KR" altLang="en-US" dirty="0"/>
              <a:t>종목 선정 방식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813450" y="765713"/>
            <a:ext cx="884545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KRX</a:t>
            </a:r>
            <a:r>
              <a:rPr lang="ko-KR" altLang="en-US" dirty="0"/>
              <a:t>에서 전날 데이터 크롤링 </a:t>
            </a:r>
          </a:p>
        </p:txBody>
      </p:sp>
    </p:spTree>
    <p:extLst>
      <p:ext uri="{BB962C8B-B14F-4D97-AF65-F5344CB8AC3E}">
        <p14:creationId xmlns:p14="http://schemas.microsoft.com/office/powerpoint/2010/main" val="227727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6" name="그룹 35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7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7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2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Ⅲ</a:t>
            </a:r>
            <a:r>
              <a:rPr lang="en-US" altLang="ko-KR" dirty="0" smtClean="0"/>
              <a:t>. </a:t>
            </a:r>
            <a:r>
              <a:rPr lang="en-US" altLang="ko-KR" dirty="0"/>
              <a:t>LSTM – </a:t>
            </a:r>
            <a:r>
              <a:rPr lang="ko-KR" altLang="en-US" dirty="0"/>
              <a:t>실행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36372" y="1110190"/>
            <a:ext cx="11383177" cy="4963439"/>
            <a:chOff x="375837" y="856892"/>
            <a:chExt cx="11383177" cy="4963439"/>
          </a:xfrm>
        </p:grpSpPr>
        <p:grpSp>
          <p:nvGrpSpPr>
            <p:cNvPr id="55" name="그룹 54"/>
            <p:cNvGrpSpPr/>
            <p:nvPr/>
          </p:nvGrpSpPr>
          <p:grpSpPr>
            <a:xfrm>
              <a:off x="4336724" y="1397409"/>
              <a:ext cx="7422290" cy="4378105"/>
              <a:chOff x="4303699" y="1696389"/>
              <a:chExt cx="7422290" cy="4378105"/>
            </a:xfrm>
          </p:grpSpPr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8151" y="1932989"/>
                <a:ext cx="2377838" cy="1617326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 예측</a:t>
                </a:r>
                <a:endParaRPr lang="en-US" altLang="ko-KR" sz="1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전일 수집된 금융 데이터를 학습한</a:t>
                </a:r>
                <a:endPara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모델을 사용하여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 단위 매수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&amp;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매도 예측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1239" y="3954242"/>
                <a:ext cx="2171662" cy="954976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 트레이딩</a:t>
                </a:r>
                <a:endParaRPr lang="en-US" altLang="ko-KR" sz="1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예측 시스템의 판단을 바탕으로</a:t>
                </a:r>
                <a:endPara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설정된 사용자의 조건에 따라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 주식 매매 진행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4303699" y="1696389"/>
                <a:ext cx="5109299" cy="4378105"/>
                <a:chOff x="4303699" y="1696389"/>
                <a:chExt cx="5109299" cy="4378105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5231" b="8769"/>
                <a:stretch/>
              </p:blipFill>
              <p:spPr>
                <a:xfrm>
                  <a:off x="4303699" y="1696389"/>
                  <a:ext cx="4425301" cy="4357276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  <a:effectLst>
                  <a:outerShdw blurRad="50800" dist="1270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488" r="35230" b="29701"/>
                <a:stretch/>
              </p:blipFill>
              <p:spPr>
                <a:xfrm>
                  <a:off x="6461693" y="2708670"/>
                  <a:ext cx="2267307" cy="3347754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1585" t="70472" r="35231" b="8769"/>
                <a:stretch/>
              </p:blipFill>
              <p:spPr>
                <a:xfrm>
                  <a:off x="6461693" y="1696389"/>
                  <a:ext cx="2267307" cy="991451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936"/>
                <a:stretch/>
              </p:blipFill>
              <p:spPr>
                <a:xfrm>
                  <a:off x="6461693" y="1821475"/>
                  <a:ext cx="2215503" cy="789554"/>
                </a:xfrm>
                <a:prstGeom prst="rect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74"/>
                <a:stretch/>
              </p:blipFill>
              <p:spPr>
                <a:xfrm>
                  <a:off x="8677197" y="2036529"/>
                  <a:ext cx="683998" cy="789554"/>
                </a:xfrm>
                <a:prstGeom prst="rect">
                  <a:avLst/>
                </a:prstGeom>
              </p:spPr>
            </p:pic>
            <p:sp>
              <p:nvSpPr>
                <p:cNvPr id="50" name="직사각형 49"/>
                <p:cNvSpPr/>
                <p:nvPr/>
              </p:nvSpPr>
              <p:spPr>
                <a:xfrm>
                  <a:off x="5551120" y="2233722"/>
                  <a:ext cx="446445" cy="717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936"/>
                <a:stretch/>
              </p:blipFill>
              <p:spPr>
                <a:xfrm>
                  <a:off x="6461693" y="2708669"/>
                  <a:ext cx="2282443" cy="3365825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74"/>
                <a:stretch/>
              </p:blipFill>
              <p:spPr>
                <a:xfrm>
                  <a:off x="8729000" y="4119664"/>
                  <a:ext cx="683998" cy="78955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4"/>
            <a:stretch/>
          </p:blipFill>
          <p:spPr>
            <a:xfrm>
              <a:off x="3693030" y="3293276"/>
              <a:ext cx="624574" cy="723972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375837" y="856892"/>
              <a:ext cx="3317192" cy="4963439"/>
              <a:chOff x="239708" y="856892"/>
              <a:chExt cx="3317192" cy="4963439"/>
            </a:xfrm>
          </p:grpSpPr>
          <p:sp>
            <p:nvSpPr>
              <p:cNvPr id="27" name="제목 1">
                <a:extLst>
                  <a:ext uri="{FF2B5EF4-FFF2-40B4-BE49-F238E27FC236}">
                    <a16:creationId xmlns:a16="http://schemas.microsoft.com/office/drawing/2014/main" id="{0E9EB27B-7785-430C-6B38-8C3B743B14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455" y="856892"/>
                <a:ext cx="1117699" cy="65734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종목</a:t>
                </a:r>
                <a:r>
                  <a:rPr lang="ko-KR" altLang="en-US" sz="1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학습</a:t>
                </a:r>
                <a:endParaRPr lang="en-US" altLang="ko-KR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708" y="1397409"/>
                <a:ext cx="3317192" cy="44229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3431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60" name="그룹 5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63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6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66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68" name="Google Shape;523;p35"/>
          <p:cNvSpPr txBox="1">
            <a:spLocks/>
          </p:cNvSpPr>
          <p:nvPr/>
        </p:nvSpPr>
        <p:spPr>
          <a:xfrm>
            <a:off x="813450" y="307413"/>
            <a:ext cx="372233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Ⅰ.  </a:t>
            </a:r>
            <a:r>
              <a:rPr lang="ko-KR" altLang="en-US" dirty="0"/>
              <a:t>프로젝트 팀 구성 및 역할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99966" y="1342467"/>
            <a:ext cx="10480649" cy="4951174"/>
            <a:chOff x="895738" y="1494867"/>
            <a:chExt cx="10480649" cy="4951174"/>
          </a:xfrm>
        </p:grpSpPr>
        <p:sp>
          <p:nvSpPr>
            <p:cNvPr id="53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2411850" y="1499004"/>
              <a:ext cx="3310550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황현준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주식 관련 데이터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채권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원자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세계지수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암호화폐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환율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 End(JSP, HTML, JavaScript,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jQuery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Ajax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css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&amp; Back End(Java, Spring Boot,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en-US" altLang="ko-KR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MyBatis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MYSQL)</a:t>
              </a:r>
            </a:p>
            <a:p>
              <a:pPr>
                <a:lnSpc>
                  <a:spcPct val="120000"/>
                </a:lnSpc>
              </a:pP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6455724" y="5089351"/>
              <a:ext cx="1221426" cy="1221426"/>
              <a:chOff x="7057542" y="4793570"/>
              <a:chExt cx="1533236" cy="153323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962" y="4997990"/>
                <a:ext cx="1124397" cy="1124397"/>
              </a:xfrm>
              <a:prstGeom prst="rect">
                <a:avLst/>
              </a:prstGeom>
            </p:spPr>
          </p:pic>
          <p:sp>
            <p:nvSpPr>
              <p:cNvPr id="40" name="타원 39"/>
              <p:cNvSpPr/>
              <p:nvPr/>
            </p:nvSpPr>
            <p:spPr>
              <a:xfrm>
                <a:off x="7057542" y="4793570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455724" y="3359740"/>
              <a:ext cx="1221426" cy="1221426"/>
              <a:chOff x="7057542" y="3125845"/>
              <a:chExt cx="1533236" cy="1533236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4370" y="3372673"/>
                <a:ext cx="1039580" cy="1039580"/>
              </a:xfrm>
              <a:prstGeom prst="rect">
                <a:avLst/>
              </a:prstGeom>
            </p:spPr>
          </p:pic>
          <p:sp>
            <p:nvSpPr>
              <p:cNvPr id="41" name="타원 40"/>
              <p:cNvSpPr/>
              <p:nvPr/>
            </p:nvSpPr>
            <p:spPr>
              <a:xfrm>
                <a:off x="7057542" y="3125845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455724" y="1630130"/>
              <a:ext cx="1221426" cy="1221426"/>
              <a:chOff x="7057542" y="1407227"/>
              <a:chExt cx="1533236" cy="153323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5097" y="1584782"/>
                <a:ext cx="1178126" cy="1178126"/>
              </a:xfrm>
              <a:prstGeom prst="rect">
                <a:avLst/>
              </a:prstGeom>
            </p:spPr>
          </p:pic>
          <p:sp>
            <p:nvSpPr>
              <p:cNvPr id="42" name="타원 41"/>
              <p:cNvSpPr/>
              <p:nvPr/>
            </p:nvSpPr>
            <p:spPr>
              <a:xfrm>
                <a:off x="7057542" y="1407227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895738" y="1634267"/>
              <a:ext cx="1221426" cy="1221426"/>
              <a:chOff x="1772968" y="1407227"/>
              <a:chExt cx="1533236" cy="1533236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2038415" y="1541918"/>
                <a:ext cx="1002342" cy="1263854"/>
                <a:chOff x="2038416" y="1453407"/>
                <a:chExt cx="1002342" cy="1263854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8416" y="1927898"/>
                  <a:ext cx="1002342" cy="789363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4656" y="1453407"/>
                  <a:ext cx="629861" cy="616815"/>
                </a:xfrm>
                <a:prstGeom prst="rect">
                  <a:avLst/>
                </a:prstGeom>
              </p:spPr>
            </p:pic>
          </p:grpSp>
          <p:sp>
            <p:nvSpPr>
              <p:cNvPr id="36" name="타원 35"/>
              <p:cNvSpPr/>
              <p:nvPr/>
            </p:nvSpPr>
            <p:spPr>
              <a:xfrm>
                <a:off x="1772968" y="1407227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895738" y="3351123"/>
              <a:ext cx="1221426" cy="1221426"/>
              <a:chOff x="1772968" y="3158253"/>
              <a:chExt cx="1533236" cy="15332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9744" y="3455029"/>
                <a:ext cx="939684" cy="939684"/>
              </a:xfrm>
              <a:prstGeom prst="rect">
                <a:avLst/>
              </a:prstGeom>
            </p:spPr>
          </p:pic>
          <p:sp>
            <p:nvSpPr>
              <p:cNvPr id="38" name="타원 37"/>
              <p:cNvSpPr/>
              <p:nvPr/>
            </p:nvSpPr>
            <p:spPr>
              <a:xfrm>
                <a:off x="1772968" y="3158253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895738" y="5067979"/>
              <a:ext cx="1221426" cy="1221426"/>
              <a:chOff x="1772968" y="4793570"/>
              <a:chExt cx="1533236" cy="1533236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772968" y="4793570"/>
                <a:ext cx="1533236" cy="15332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306" y="4922703"/>
                <a:ext cx="1008560" cy="1274971"/>
              </a:xfrm>
              <a:prstGeom prst="rect">
                <a:avLst/>
              </a:prstGeom>
            </p:spPr>
          </p:pic>
        </p:grpSp>
        <p:sp>
          <p:nvSpPr>
            <p:cNvPr id="69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7942013" y="1494867"/>
              <a:ext cx="3310550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김성진</a:t>
              </a:r>
              <a:endPara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주식 관련 데이터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채권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원자재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세계지수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암호화폐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환율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 End(JSP, HTML, JavaScript,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jQuery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Ajax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css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&amp; Back End(Java, Spring Boot,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en-US" altLang="ko-KR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MyBatis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MYSQL)</a:t>
              </a:r>
            </a:p>
            <a:p>
              <a:pPr>
                <a:lnSpc>
                  <a:spcPct val="120000"/>
                </a:lnSpc>
              </a:pP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2411850" y="3215860"/>
              <a:ext cx="3310550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권준섭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제무재표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전자공시시스템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dart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Reinforcement-Learning(hyper parameter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튜닝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RL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논문 분석 및 적용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7942012" y="3224477"/>
              <a:ext cx="3411787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윤성한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대신증권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이용해 주식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종목의 시가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거래량 등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Reinforcement-Learning(hyper parameter 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튜닝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RL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논문 분석 및 적용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2411849" y="4932716"/>
              <a:ext cx="3434375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김영운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대신증권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이용해 주식 관련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종목의 시가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거래량 등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LSTM &amp;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시스템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windows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자동화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제목 1">
              <a:extLst>
                <a:ext uri="{FF2B5EF4-FFF2-40B4-BE49-F238E27FC236}">
                  <a16:creationId xmlns:a16="http://schemas.microsoft.com/office/drawing/2014/main" id="{0E9EB27B-7785-430C-6B38-8C3B743B1477}"/>
                </a:ext>
              </a:extLst>
            </p:cNvPr>
            <p:cNvSpPr txBox="1">
              <a:spLocks/>
            </p:cNvSpPr>
            <p:nvPr/>
          </p:nvSpPr>
          <p:spPr>
            <a:xfrm>
              <a:off x="7942012" y="4954088"/>
              <a:ext cx="3434375" cy="1491953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ko-KR" altLang="en-US" sz="1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김민건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데이터 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대신증권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이용해 주식 관련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종목의 시가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종가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거래량 등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LSTM &amp;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시스템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windows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자동화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2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1428225" y="1287778"/>
            <a:ext cx="2559615" cy="657340"/>
          </a:xfrm>
          <a:prstGeom prst="rect">
            <a:avLst/>
          </a:prstGeom>
          <a:noFill/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1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Ⅲ</a:t>
            </a:r>
            <a:r>
              <a:rPr lang="en-US" altLang="ko-KR" dirty="0" smtClean="0"/>
              <a:t>. </a:t>
            </a:r>
            <a:r>
              <a:rPr lang="en-US" altLang="ko-KR" dirty="0"/>
              <a:t>LSTM – </a:t>
            </a:r>
            <a:r>
              <a:rPr lang="ko-KR" altLang="en-US" dirty="0" smtClean="0"/>
              <a:t>결과</a:t>
            </a:r>
            <a:endParaRPr lang="en-US" altLang="ko-KR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1156350" y="765713"/>
            <a:ext cx="884545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크레온 로그인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6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1428225" y="1287778"/>
            <a:ext cx="2559615" cy="657340"/>
          </a:xfrm>
          <a:prstGeom prst="rect">
            <a:avLst/>
          </a:prstGeom>
          <a:noFill/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4479682" y="765713"/>
            <a:ext cx="3687052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크레온 메인 페이지 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변경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80" y="1423052"/>
            <a:ext cx="2606081" cy="462117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34" name="그룹 3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3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9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1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Ⅲ</a:t>
            </a:r>
            <a:r>
              <a:rPr lang="en-US" altLang="ko-KR" dirty="0" smtClean="0"/>
              <a:t>. </a:t>
            </a:r>
            <a:r>
              <a:rPr lang="en-US" altLang="ko-KR" dirty="0"/>
              <a:t>LSTM – CREON HTS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E9EB27B-7785-430C-6B38-8C3B743B1477}"/>
              </a:ext>
            </a:extLst>
          </p:cNvPr>
          <p:cNvSpPr txBox="1">
            <a:spLocks/>
          </p:cNvSpPr>
          <p:nvPr/>
        </p:nvSpPr>
        <p:spPr>
          <a:xfrm>
            <a:off x="1156350" y="765713"/>
            <a:ext cx="8845455" cy="657340"/>
          </a:xfrm>
          <a:prstGeom prst="rect">
            <a:avLst/>
          </a:prstGeom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크레온 로그인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8" y="1423052"/>
            <a:ext cx="6644406" cy="462117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5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106" name="그룹 105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108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0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107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11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4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Ⅳ.  </a:t>
            </a:r>
            <a:r>
              <a:rPr lang="en-US" altLang="ko-KR" dirty="0"/>
              <a:t>WEB (MAIN PAGE)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97073" y="883446"/>
            <a:ext cx="10853044" cy="5892803"/>
            <a:chOff x="925514" y="914752"/>
            <a:chExt cx="10853044" cy="58928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109"/>
            <a:stretch/>
          </p:blipFill>
          <p:spPr>
            <a:xfrm>
              <a:off x="968379" y="1814501"/>
              <a:ext cx="4334038" cy="49930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그룹 8"/>
            <p:cNvGrpSpPr/>
            <p:nvPr/>
          </p:nvGrpSpPr>
          <p:grpSpPr>
            <a:xfrm>
              <a:off x="5902348" y="1164536"/>
              <a:ext cx="5486791" cy="1812535"/>
              <a:chOff x="5974079" y="1891823"/>
              <a:chExt cx="5486791" cy="181253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4079" y="1891823"/>
                <a:ext cx="2687552" cy="181253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3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2274" y="2480283"/>
                <a:ext cx="2528596" cy="1029177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6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시장 대비 수익률</a:t>
                </a:r>
                <a:endParaRPr lang="en-US" altLang="ko-KR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 시스템의 수익률 및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시장 대비 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Out / Under perform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수익률 확인</a:t>
                </a:r>
                <a:endPara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50000"/>
                  </a:lnSpc>
                </a:pP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43118" y="2161231"/>
              <a:ext cx="1159300" cy="1051869"/>
            </a:xfrm>
            <a:prstGeom prst="roundRect">
              <a:avLst>
                <a:gd name="adj" fmla="val 7978"/>
              </a:avLst>
            </a:prstGeom>
            <a:solidFill>
              <a:srgbClr val="FF6B6B">
                <a:alpha val="5000"/>
              </a:srgbClr>
            </a:solidFill>
            <a:ln>
              <a:solidFill>
                <a:srgbClr val="FF6B6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꺾인 연결선 74"/>
            <p:cNvCxnSpPr>
              <a:endCxn id="46" idx="1"/>
            </p:cNvCxnSpPr>
            <p:nvPr/>
          </p:nvCxnSpPr>
          <p:spPr>
            <a:xfrm flipV="1">
              <a:off x="5230687" y="2070804"/>
              <a:ext cx="671661" cy="543860"/>
            </a:xfrm>
            <a:prstGeom prst="bentConnector3">
              <a:avLst>
                <a:gd name="adj1" fmla="val 50000"/>
              </a:avLst>
            </a:prstGeom>
            <a:solidFill>
              <a:srgbClr val="FF6B6B">
                <a:alpha val="50000"/>
              </a:srgbClr>
            </a:solidFill>
            <a:ln>
              <a:solidFill>
                <a:srgbClr val="FF6B6B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모서리가 둥근 직사각형 76"/>
            <p:cNvSpPr/>
            <p:nvPr/>
          </p:nvSpPr>
          <p:spPr>
            <a:xfrm>
              <a:off x="968379" y="3456631"/>
              <a:ext cx="422272" cy="194619"/>
            </a:xfrm>
            <a:prstGeom prst="roundRect">
              <a:avLst>
                <a:gd name="adj" fmla="val 7978"/>
              </a:avLst>
            </a:prstGeom>
            <a:solidFill>
              <a:srgbClr val="FF6B6B">
                <a:alpha val="5000"/>
              </a:srgbClr>
            </a:solidFill>
            <a:ln>
              <a:solidFill>
                <a:srgbClr val="FF6B6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꺾인 연결선 79"/>
            <p:cNvCxnSpPr>
              <a:stCxn id="77" idx="3"/>
              <a:endCxn id="43" idx="1"/>
            </p:cNvCxnSpPr>
            <p:nvPr/>
          </p:nvCxnSpPr>
          <p:spPr>
            <a:xfrm>
              <a:off x="1390651" y="3553941"/>
              <a:ext cx="4511697" cy="803149"/>
            </a:xfrm>
            <a:prstGeom prst="bentConnector3">
              <a:avLst>
                <a:gd name="adj1" fmla="val 91801"/>
              </a:avLst>
            </a:prstGeom>
            <a:solidFill>
              <a:srgbClr val="FF6B6B">
                <a:alpha val="50000"/>
              </a:srgbClr>
            </a:solidFill>
            <a:ln>
              <a:solidFill>
                <a:srgbClr val="FF6B6B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5902348" y="3144269"/>
              <a:ext cx="5876210" cy="2425642"/>
              <a:chOff x="5902348" y="4249773"/>
              <a:chExt cx="5876210" cy="2425642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10" r="13292" b="73718"/>
              <a:stretch/>
            </p:blipFill>
            <p:spPr>
              <a:xfrm>
                <a:off x="5902348" y="4249773"/>
                <a:ext cx="3620716" cy="24256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1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3404" y="5355377"/>
                <a:ext cx="2115154" cy="1098701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6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 매매 내역</a:t>
                </a:r>
              </a:p>
              <a:p>
                <a:pPr marL="171450" indent="-1714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매매 경험이 있는 전 종목의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매수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매도 내역을 저장</a:t>
                </a:r>
                <a:endPara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2" name="모서리가 둥근 직사각형 91"/>
            <p:cNvSpPr/>
            <p:nvPr/>
          </p:nvSpPr>
          <p:spPr>
            <a:xfrm>
              <a:off x="925514" y="2034379"/>
              <a:ext cx="3217603" cy="1318421"/>
            </a:xfrm>
            <a:prstGeom prst="roundRect">
              <a:avLst>
                <a:gd name="adj" fmla="val 7399"/>
              </a:avLst>
            </a:prstGeom>
            <a:solidFill>
              <a:srgbClr val="FF6B6B">
                <a:alpha val="5000"/>
              </a:srgbClr>
            </a:solidFill>
            <a:ln>
              <a:solidFill>
                <a:srgbClr val="FF6B6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꺾인 연결선 93"/>
            <p:cNvCxnSpPr>
              <a:stCxn id="92" idx="0"/>
              <a:endCxn id="96" idx="1"/>
            </p:cNvCxnSpPr>
            <p:nvPr/>
          </p:nvCxnSpPr>
          <p:spPr>
            <a:xfrm rot="5400000" flipH="1" flipV="1">
              <a:off x="2365315" y="1502876"/>
              <a:ext cx="700505" cy="362502"/>
            </a:xfrm>
            <a:prstGeom prst="bentConnector2">
              <a:avLst/>
            </a:prstGeom>
            <a:solidFill>
              <a:srgbClr val="FF6B6B">
                <a:alpha val="50000"/>
              </a:srgbClr>
            </a:solidFill>
            <a:ln>
              <a:solidFill>
                <a:srgbClr val="FF6B6B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내용 개체 틀 2">
              <a:extLst>
                <a:ext uri="{FF2B5EF4-FFF2-40B4-BE49-F238E27FC236}">
                  <a16:creationId xmlns:a16="http://schemas.microsoft.com/office/drawing/2014/main" id="{33BB1B55-93A7-F98C-11BF-C6464DA0FB1E}"/>
                </a:ext>
              </a:extLst>
            </p:cNvPr>
            <p:cNvSpPr txBox="1">
              <a:spLocks/>
            </p:cNvSpPr>
            <p:nvPr/>
          </p:nvSpPr>
          <p:spPr>
            <a:xfrm>
              <a:off x="2896818" y="914752"/>
              <a:ext cx="2818819" cy="838244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매매 현황</a:t>
              </a:r>
              <a:endPara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보유 중인 주식 현황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및 매매 내역을 증권사 연동없이 편리하게 확인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33BB1B55-93A7-F98C-11BF-C6464DA0FB1E}"/>
                </a:ext>
              </a:extLst>
            </p:cNvPr>
            <p:cNvSpPr txBox="1">
              <a:spLocks/>
            </p:cNvSpPr>
            <p:nvPr/>
          </p:nvSpPr>
          <p:spPr>
            <a:xfrm>
              <a:off x="5902348" y="5781512"/>
              <a:ext cx="2392709" cy="927106"/>
            </a:xfrm>
            <a:prstGeom prst="rect">
              <a:avLst/>
            </a:prstGeom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기타 정보</a:t>
              </a:r>
              <a:endPara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장중 발생되는 주식 관련 뉴스 또는 글로벌 금융 데이터 등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각종 지표 및 정보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005774" y="3699530"/>
              <a:ext cx="4224913" cy="3108025"/>
            </a:xfrm>
            <a:prstGeom prst="roundRect">
              <a:avLst>
                <a:gd name="adj" fmla="val 7399"/>
              </a:avLst>
            </a:prstGeom>
            <a:solidFill>
              <a:srgbClr val="FF6B6B">
                <a:alpha val="5000"/>
              </a:srgbClr>
            </a:solidFill>
            <a:ln>
              <a:solidFill>
                <a:srgbClr val="FF6B6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43"/>
            <p:cNvCxnSpPr>
              <a:stCxn id="41" idx="3"/>
              <a:endCxn id="39" idx="1"/>
            </p:cNvCxnSpPr>
            <p:nvPr/>
          </p:nvCxnSpPr>
          <p:spPr>
            <a:xfrm>
              <a:off x="5230687" y="5253543"/>
              <a:ext cx="671661" cy="991522"/>
            </a:xfrm>
            <a:prstGeom prst="bentConnector3">
              <a:avLst>
                <a:gd name="adj1" fmla="val 50000"/>
              </a:avLst>
            </a:prstGeom>
            <a:solidFill>
              <a:srgbClr val="FF6B6B">
                <a:alpha val="50000"/>
              </a:srgbClr>
            </a:solidFill>
            <a:ln>
              <a:solidFill>
                <a:srgbClr val="FF6B6B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584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50" name="그룹 4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52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51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5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5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Ⅳ</a:t>
            </a:r>
            <a:r>
              <a:rPr lang="en-US" altLang="ko-KR" dirty="0" smtClean="0"/>
              <a:t>.  </a:t>
            </a:r>
            <a:r>
              <a:rPr lang="en-US" altLang="ko-KR" dirty="0"/>
              <a:t>WEB (SUB PAGE)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13450" y="866417"/>
            <a:ext cx="10088872" cy="5711630"/>
            <a:chOff x="858808" y="1170012"/>
            <a:chExt cx="10088872" cy="5711630"/>
          </a:xfrm>
        </p:grpSpPr>
        <p:grpSp>
          <p:nvGrpSpPr>
            <p:cNvPr id="23" name="그룹 22"/>
            <p:cNvGrpSpPr/>
            <p:nvPr/>
          </p:nvGrpSpPr>
          <p:grpSpPr>
            <a:xfrm>
              <a:off x="858808" y="1170012"/>
              <a:ext cx="6526427" cy="5204411"/>
              <a:chOff x="858808" y="1170012"/>
              <a:chExt cx="6526427" cy="520441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47806"/>
              <a:stretch/>
            </p:blipFill>
            <p:spPr>
              <a:xfrm>
                <a:off x="858808" y="1895175"/>
                <a:ext cx="5937639" cy="4479248"/>
              </a:xfrm>
              <a:prstGeom prst="rect">
                <a:avLst/>
              </a:prstGeom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모서리가 둥근 직사각형 12"/>
              <p:cNvSpPr/>
              <p:nvPr/>
            </p:nvSpPr>
            <p:spPr>
              <a:xfrm>
                <a:off x="1933080" y="2195348"/>
                <a:ext cx="3833977" cy="2639202"/>
              </a:xfrm>
              <a:prstGeom prst="roundRect">
                <a:avLst>
                  <a:gd name="adj" fmla="val 7399"/>
                </a:avLst>
              </a:prstGeom>
              <a:solidFill>
                <a:srgbClr val="FF6B6B">
                  <a:alpha val="5000"/>
                </a:srgbClr>
              </a:solidFill>
              <a:ln>
                <a:solidFill>
                  <a:srgbClr val="FF6B6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3" idx="0"/>
                <a:endCxn id="19" idx="1"/>
              </p:cNvCxnSpPr>
              <p:nvPr/>
            </p:nvCxnSpPr>
            <p:spPr>
              <a:xfrm rot="5400000" flipH="1" flipV="1">
                <a:off x="3844850" y="1473783"/>
                <a:ext cx="726784" cy="716347"/>
              </a:xfrm>
              <a:prstGeom prst="bentConnector2">
                <a:avLst/>
              </a:prstGeom>
              <a:solidFill>
                <a:srgbClr val="FF6B6B">
                  <a:alpha val="50000"/>
                </a:srgbClr>
              </a:solidFill>
              <a:ln>
                <a:solidFill>
                  <a:srgbClr val="FF6B6B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6416" y="1170012"/>
                <a:ext cx="2818819" cy="597104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6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글로벌 금융 데이터</a:t>
                </a:r>
                <a:endParaRPr lang="en-US" altLang="ko-KR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JavaScript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아코디언 메뉴 구현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224954" y="1445487"/>
              <a:ext cx="4722726" cy="5436155"/>
              <a:chOff x="6224954" y="1445487"/>
              <a:chExt cx="4722726" cy="5436155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5"/>
              <a:srcRect l="16651" t="29152" r="16370" b="23166"/>
              <a:stretch/>
            </p:blipFill>
            <p:spPr>
              <a:xfrm>
                <a:off x="6224954" y="2378752"/>
                <a:ext cx="4361152" cy="4479248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모서리가 둥근 직사각형 25"/>
              <p:cNvSpPr/>
              <p:nvPr/>
            </p:nvSpPr>
            <p:spPr>
              <a:xfrm>
                <a:off x="6224954" y="2378752"/>
                <a:ext cx="4361152" cy="4502890"/>
              </a:xfrm>
              <a:prstGeom prst="roundRect">
                <a:avLst>
                  <a:gd name="adj" fmla="val 7399"/>
                </a:avLst>
              </a:prstGeom>
              <a:solidFill>
                <a:srgbClr val="FF6B6B">
                  <a:alpha val="5000"/>
                </a:srgbClr>
              </a:solidFill>
              <a:ln>
                <a:solidFill>
                  <a:srgbClr val="FF6B6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stCxn id="26" idx="0"/>
                <a:endCxn id="31" idx="1"/>
              </p:cNvCxnSpPr>
              <p:nvPr/>
            </p:nvCxnSpPr>
            <p:spPr>
              <a:xfrm rot="5400000" flipH="1" flipV="1">
                <a:off x="8287546" y="1952864"/>
                <a:ext cx="543872" cy="307905"/>
              </a:xfrm>
              <a:prstGeom prst="bentConnector2">
                <a:avLst/>
              </a:prstGeom>
              <a:solidFill>
                <a:srgbClr val="FF6B6B">
                  <a:alpha val="50000"/>
                </a:srgbClr>
              </a:solidFill>
              <a:ln>
                <a:solidFill>
                  <a:srgbClr val="FF6B6B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33BB1B55-93A7-F98C-11BF-C6464DA0F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3435" y="1445487"/>
                <a:ext cx="2234245" cy="778786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6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차트</a:t>
                </a:r>
              </a:p>
              <a:p>
                <a:pPr marL="171450" indent="-1714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APEXCHARTS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라이브러리를 사용하여 구현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8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img.freepik.com/premium-vector/business-candle-stick-graph-chart-stock-market_41981-1435.jpg?w=2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0485" r="6789" b="24224"/>
          <a:stretch/>
        </p:blipFill>
        <p:spPr bwMode="auto">
          <a:xfrm>
            <a:off x="-25400" y="1422400"/>
            <a:ext cx="12192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-6902" y="1050681"/>
            <a:ext cx="12198902" cy="518714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400" y="2832100"/>
            <a:ext cx="12224302" cy="1117600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2" name="Google Shape;523;p35"/>
          <p:cNvSpPr txBox="1">
            <a:spLocks noGrp="1"/>
          </p:cNvSpPr>
          <p:nvPr>
            <p:ph type="ctrTitle"/>
          </p:nvPr>
        </p:nvSpPr>
        <p:spPr>
          <a:xfrm>
            <a:off x="1752599" y="3046428"/>
            <a:ext cx="5094768" cy="53660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 및 개선점</a:t>
            </a:r>
          </a:p>
        </p:txBody>
      </p:sp>
      <p:cxnSp>
        <p:nvCxnSpPr>
          <p:cNvPr id="14" name="Google Shape;526;p35"/>
          <p:cNvCxnSpPr/>
          <p:nvPr/>
        </p:nvCxnSpPr>
        <p:spPr>
          <a:xfrm>
            <a:off x="1878270" y="3720452"/>
            <a:ext cx="3576232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그룹 2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4" name="그룹 2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6" y="3209925"/>
            <a:ext cx="363833" cy="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8" name="그룹 27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0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9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3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04. </a:t>
            </a:r>
            <a:r>
              <a:rPr lang="ko-KR" altLang="en-US" dirty="0"/>
              <a:t>보완 및 개선점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1600" y="1143000"/>
            <a:ext cx="1405890" cy="545223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Category</a:t>
            </a:r>
            <a:endParaRPr lang="ko-KR" altLang="en-US" sz="1600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03866" y="1143000"/>
            <a:ext cx="3863340" cy="545223"/>
          </a:xfrm>
          <a:prstGeom prst="rect">
            <a:avLst/>
          </a:prstGeom>
          <a:solidFill>
            <a:srgbClr val="CA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ko-KR" altLang="en-US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ko-KR" altLang="ko-KR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802110" y="1722654"/>
            <a:ext cx="3838719" cy="1081154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대용량 학습 데이터 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준비한 데이터를 학습하기엔 메모리 용량의 요구량이 매우 높았고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이에 따라 계획한 데이터 양을 충분히 학습하지 못 하였음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371600" y="1733818"/>
            <a:ext cx="1405890" cy="454504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endParaRPr lang="ko-KR" altLang="en-US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780044" y="1119774"/>
            <a:ext cx="2415516" cy="568103"/>
          </a:xfrm>
          <a:prstGeom prst="rect">
            <a:avLst/>
          </a:prstGeom>
          <a:solidFill>
            <a:srgbClr val="A90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개선 방향</a:t>
            </a:r>
            <a:endParaRPr lang="ko-KR" altLang="en-US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80044" y="1960336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H/W</a:t>
            </a:r>
            <a:r>
              <a:rPr lang="ko-KR" altLang="en-US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업그레이드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>
            <a:stCxn id="61" idx="3"/>
            <a:endCxn id="65" idx="1"/>
          </p:cNvCxnSpPr>
          <p:nvPr/>
        </p:nvCxnSpPr>
        <p:spPr>
          <a:xfrm>
            <a:off x="6640829" y="2263231"/>
            <a:ext cx="1139215" cy="0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2802110" y="2854375"/>
            <a:ext cx="3838719" cy="1140251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포트폴리오 구성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거래대금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시가총액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등락율 기반의 종목 선정이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변동성이 높은 소형주나 시장 전체 환경에 영향을 받는 대형주에 적절한 기준이 되었는지에 대한 의문이 남아 있음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802109" y="4043034"/>
            <a:ext cx="3838719" cy="1357023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트레이딩 당일 한정 진행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 성능을 객관적으로 확인하기 위해 당일 모든 거래를 마치도록 설계를 진행하였으나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매매 종료 직전까지 매수 확률이 높은 경우나 시장 상황이 연속적으로 좋은 경우를 반영하지 못함 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802108" y="5448465"/>
            <a:ext cx="3838719" cy="820460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시장 상황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연말 연초 라는 특수한 시장 상황으로 인해 안정화된 시장에서의 결과를 확인할 수 없었음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780044" y="2679429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범위 증대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769983" y="4117615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시 팩터 추가 분석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2" name="직선 연결선 101"/>
          <p:cNvCxnSpPr>
            <a:stCxn id="61" idx="3"/>
            <a:endCxn id="100" idx="1"/>
          </p:cNvCxnSpPr>
          <p:nvPr/>
        </p:nvCxnSpPr>
        <p:spPr>
          <a:xfrm>
            <a:off x="6640829" y="2263231"/>
            <a:ext cx="1139215" cy="719093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97" idx="3"/>
            <a:endCxn id="100" idx="1"/>
          </p:cNvCxnSpPr>
          <p:nvPr/>
        </p:nvCxnSpPr>
        <p:spPr>
          <a:xfrm flipV="1">
            <a:off x="6640829" y="2982324"/>
            <a:ext cx="1139215" cy="442177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7780044" y="4836708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모델 추가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5" name="직선 연결선 104"/>
          <p:cNvCxnSpPr>
            <a:stCxn id="97" idx="3"/>
            <a:endCxn id="101" idx="1"/>
          </p:cNvCxnSpPr>
          <p:nvPr/>
        </p:nvCxnSpPr>
        <p:spPr>
          <a:xfrm>
            <a:off x="6640829" y="3424501"/>
            <a:ext cx="1129154" cy="996009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97" idx="3"/>
            <a:endCxn id="104" idx="1"/>
          </p:cNvCxnSpPr>
          <p:nvPr/>
        </p:nvCxnSpPr>
        <p:spPr>
          <a:xfrm>
            <a:off x="6640829" y="3424501"/>
            <a:ext cx="1139215" cy="1715102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780044" y="5555800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시 보유 종목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포함 기능 구현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8" name="직선 연결선 107"/>
          <p:cNvCxnSpPr>
            <a:stCxn id="99" idx="3"/>
            <a:endCxn id="100" idx="1"/>
          </p:cNvCxnSpPr>
          <p:nvPr/>
        </p:nvCxnSpPr>
        <p:spPr>
          <a:xfrm flipV="1">
            <a:off x="6640827" y="2982324"/>
            <a:ext cx="1139217" cy="2876371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98" idx="3"/>
            <a:endCxn id="107" idx="1"/>
          </p:cNvCxnSpPr>
          <p:nvPr/>
        </p:nvCxnSpPr>
        <p:spPr>
          <a:xfrm>
            <a:off x="6640828" y="4721546"/>
            <a:ext cx="1139216" cy="1137149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98" idx="3"/>
            <a:endCxn id="100" idx="1"/>
          </p:cNvCxnSpPr>
          <p:nvPr/>
        </p:nvCxnSpPr>
        <p:spPr>
          <a:xfrm flipV="1">
            <a:off x="6640828" y="2982324"/>
            <a:ext cx="1139216" cy="1739222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7" idx="3"/>
            <a:endCxn id="107" idx="1"/>
          </p:cNvCxnSpPr>
          <p:nvPr/>
        </p:nvCxnSpPr>
        <p:spPr>
          <a:xfrm>
            <a:off x="6640829" y="3424501"/>
            <a:ext cx="1139215" cy="2434194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7769983" y="3398522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비재무적 데이터 추가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6" name="직선 연결선 165"/>
          <p:cNvCxnSpPr>
            <a:stCxn id="61" idx="3"/>
            <a:endCxn id="155" idx="1"/>
          </p:cNvCxnSpPr>
          <p:nvPr/>
        </p:nvCxnSpPr>
        <p:spPr>
          <a:xfrm>
            <a:off x="6640829" y="2263231"/>
            <a:ext cx="1129154" cy="1438186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97" idx="3"/>
            <a:endCxn id="155" idx="1"/>
          </p:cNvCxnSpPr>
          <p:nvPr/>
        </p:nvCxnSpPr>
        <p:spPr>
          <a:xfrm>
            <a:off x="6640829" y="3424501"/>
            <a:ext cx="1129154" cy="276916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99" idx="3"/>
            <a:endCxn id="155" idx="1"/>
          </p:cNvCxnSpPr>
          <p:nvPr/>
        </p:nvCxnSpPr>
        <p:spPr>
          <a:xfrm flipV="1">
            <a:off x="6640827" y="3701417"/>
            <a:ext cx="1129156" cy="2157278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2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8" name="그룹 27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30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9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3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7" name="Google Shape;523;p35"/>
          <p:cNvSpPr txBox="1">
            <a:spLocks/>
          </p:cNvSpPr>
          <p:nvPr/>
        </p:nvSpPr>
        <p:spPr>
          <a:xfrm>
            <a:off x="813450" y="307413"/>
            <a:ext cx="5296405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04. </a:t>
            </a:r>
            <a:r>
              <a:rPr lang="ko-KR" altLang="en-US" dirty="0"/>
              <a:t>보완 및 개선점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1600" y="1143000"/>
            <a:ext cx="1405890" cy="545223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Category</a:t>
            </a:r>
            <a:endParaRPr lang="ko-KR" altLang="en-US" sz="1600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03866" y="1143000"/>
            <a:ext cx="3863340" cy="545223"/>
          </a:xfrm>
          <a:prstGeom prst="rect">
            <a:avLst/>
          </a:prstGeom>
          <a:solidFill>
            <a:srgbClr val="CA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ko-KR" altLang="en-US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ko-KR" altLang="ko-KR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802110" y="1722654"/>
            <a:ext cx="3838719" cy="1081154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대용량 학습 데이터 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준비한 데이터를 학습하기엔 메모리 용량의 요구량이 매우 높았고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이에 따라 계획한 데이터 양을 충분히 학습하지 못 하였음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371600" y="1733818"/>
            <a:ext cx="1405890" cy="227049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RL</a:t>
            </a:r>
            <a:endParaRPr lang="ko-KR" altLang="en-US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780044" y="1119774"/>
            <a:ext cx="2415516" cy="568103"/>
          </a:xfrm>
          <a:prstGeom prst="rect">
            <a:avLst/>
          </a:prstGeom>
          <a:solidFill>
            <a:srgbClr val="A90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개선 방향</a:t>
            </a:r>
            <a:endParaRPr lang="ko-KR" altLang="en-US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80044" y="1960336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H/W</a:t>
            </a:r>
            <a:r>
              <a:rPr lang="ko-KR" altLang="en-US" sz="12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업그레이드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>
            <a:stCxn id="61" idx="3"/>
            <a:endCxn id="65" idx="1"/>
          </p:cNvCxnSpPr>
          <p:nvPr/>
        </p:nvCxnSpPr>
        <p:spPr>
          <a:xfrm>
            <a:off x="6640829" y="2263231"/>
            <a:ext cx="1139215" cy="0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2802110" y="2854375"/>
            <a:ext cx="3838719" cy="1140251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포트폴리오 구성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거래대금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시가총액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등락율 기반의 종목 선정이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변동성이 높은 소형주나 시장 전체 환경에 영향을 받는 대형주에 적절한 기준이 되었는지에 대한 의문이 남아 있음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802109" y="4043034"/>
            <a:ext cx="3838719" cy="1357023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트레이딩 당일 한정 진행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 성능을 객관적으로 확인하기 위해 당일 모든 거래를 마치도록 설계를 진행하였으나</a:t>
            </a:r>
            <a:r>
              <a:rPr lang="en-US" altLang="ko-KR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매매 종료 직전까지 매수 확률이 높은 경우나 시장 상황이 연속적으로 좋은 경우를 반영하지 못함 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802108" y="5448465"/>
            <a:ext cx="3838719" cy="820460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시장 상황</a:t>
            </a:r>
            <a:endParaRPr lang="en-US" altLang="ko-KR" sz="1200" b="1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연말 연초 라는 특수한 시장 상황으로 인해 안정화된 시장에서의 결과를 확인할 수 없었음</a:t>
            </a:r>
            <a:endParaRPr lang="ko-KR" altLang="en-US" sz="11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780044" y="2679429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범위 증대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769983" y="4117615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시 팩터 추가 분석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2" name="직선 연결선 101"/>
          <p:cNvCxnSpPr>
            <a:stCxn id="61" idx="3"/>
            <a:endCxn id="100" idx="1"/>
          </p:cNvCxnSpPr>
          <p:nvPr/>
        </p:nvCxnSpPr>
        <p:spPr>
          <a:xfrm>
            <a:off x="6640829" y="2263231"/>
            <a:ext cx="1139215" cy="719093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97" idx="3"/>
            <a:endCxn id="100" idx="1"/>
          </p:cNvCxnSpPr>
          <p:nvPr/>
        </p:nvCxnSpPr>
        <p:spPr>
          <a:xfrm flipV="1">
            <a:off x="6640829" y="2982324"/>
            <a:ext cx="1139215" cy="442177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7780044" y="4836708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모델 추가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5" name="직선 연결선 104"/>
          <p:cNvCxnSpPr>
            <a:stCxn id="97" idx="3"/>
            <a:endCxn id="101" idx="1"/>
          </p:cNvCxnSpPr>
          <p:nvPr/>
        </p:nvCxnSpPr>
        <p:spPr>
          <a:xfrm>
            <a:off x="6640829" y="3424501"/>
            <a:ext cx="1129154" cy="996009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97" idx="3"/>
            <a:endCxn id="104" idx="1"/>
          </p:cNvCxnSpPr>
          <p:nvPr/>
        </p:nvCxnSpPr>
        <p:spPr>
          <a:xfrm>
            <a:off x="6640829" y="3424501"/>
            <a:ext cx="1139215" cy="1715102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780044" y="5555800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종목 선정 시 보유 종목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포함 기능 구현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8" name="직선 연결선 107"/>
          <p:cNvCxnSpPr>
            <a:stCxn id="99" idx="3"/>
            <a:endCxn id="100" idx="1"/>
          </p:cNvCxnSpPr>
          <p:nvPr/>
        </p:nvCxnSpPr>
        <p:spPr>
          <a:xfrm flipV="1">
            <a:off x="6640827" y="2982324"/>
            <a:ext cx="1139217" cy="2876371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98" idx="3"/>
            <a:endCxn id="107" idx="1"/>
          </p:cNvCxnSpPr>
          <p:nvPr/>
        </p:nvCxnSpPr>
        <p:spPr>
          <a:xfrm>
            <a:off x="6640828" y="4721546"/>
            <a:ext cx="1139216" cy="1137149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98" idx="3"/>
            <a:endCxn id="100" idx="1"/>
          </p:cNvCxnSpPr>
          <p:nvPr/>
        </p:nvCxnSpPr>
        <p:spPr>
          <a:xfrm flipV="1">
            <a:off x="6640828" y="2982324"/>
            <a:ext cx="1139216" cy="1739222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7" idx="3"/>
            <a:endCxn id="107" idx="1"/>
          </p:cNvCxnSpPr>
          <p:nvPr/>
        </p:nvCxnSpPr>
        <p:spPr>
          <a:xfrm>
            <a:off x="6640829" y="3424501"/>
            <a:ext cx="1139215" cy="2434194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7769983" y="3398522"/>
            <a:ext cx="2415516" cy="605790"/>
          </a:xfrm>
          <a:prstGeom prst="rect">
            <a:avLst/>
          </a:prstGeom>
          <a:solidFill>
            <a:schemeClr val="bg1"/>
          </a:solidFill>
          <a:ln w="25400">
            <a:solidFill>
              <a:srgbClr val="A9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비재무적 데이터 추가</a:t>
            </a:r>
            <a:endParaRPr lang="ko-KR" altLang="en-US" sz="1200" dirty="0">
              <a:solidFill>
                <a:schemeClr val="tx1"/>
              </a:solidFill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6" name="직선 연결선 165"/>
          <p:cNvCxnSpPr>
            <a:stCxn id="61" idx="3"/>
            <a:endCxn id="155" idx="1"/>
          </p:cNvCxnSpPr>
          <p:nvPr/>
        </p:nvCxnSpPr>
        <p:spPr>
          <a:xfrm>
            <a:off x="6640829" y="2263231"/>
            <a:ext cx="1129154" cy="1438186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97" idx="3"/>
            <a:endCxn id="155" idx="1"/>
          </p:cNvCxnSpPr>
          <p:nvPr/>
        </p:nvCxnSpPr>
        <p:spPr>
          <a:xfrm>
            <a:off x="6640829" y="3424501"/>
            <a:ext cx="1129154" cy="276916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99" idx="3"/>
            <a:endCxn id="155" idx="1"/>
          </p:cNvCxnSpPr>
          <p:nvPr/>
        </p:nvCxnSpPr>
        <p:spPr>
          <a:xfrm flipV="1">
            <a:off x="6640827" y="3701417"/>
            <a:ext cx="1129156" cy="2157278"/>
          </a:xfrm>
          <a:prstGeom prst="line">
            <a:avLst/>
          </a:prstGeom>
          <a:ln w="25400">
            <a:solidFill>
              <a:srgbClr val="CA006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371600" y="4049907"/>
            <a:ext cx="1405890" cy="221901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lang="ko-KR" altLang="en-US" b="1" dirty="0"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4922" y="407503"/>
            <a:ext cx="639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/>
              <a:t>추가 해 주세요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6655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3451" y="835429"/>
            <a:ext cx="12202353" cy="5187142"/>
            <a:chOff x="-3451" y="1055716"/>
            <a:chExt cx="12202353" cy="5187142"/>
          </a:xfrm>
        </p:grpSpPr>
        <p:pic>
          <p:nvPicPr>
            <p:cNvPr id="14" name="Picture 4" descr="https://img.freepik.com/premium-vector/business-candle-stick-graph-chart-stock-market_41981-1435.jpg?w=200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97" b="12642"/>
            <a:stretch/>
          </p:blipFill>
          <p:spPr bwMode="auto">
            <a:xfrm>
              <a:off x="-3451" y="1090237"/>
              <a:ext cx="12198902" cy="511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0" y="1055716"/>
              <a:ext cx="12198902" cy="518714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Google Shape;523;p35"/>
          <p:cNvSpPr txBox="1">
            <a:spLocks/>
          </p:cNvSpPr>
          <p:nvPr/>
        </p:nvSpPr>
        <p:spPr>
          <a:xfrm>
            <a:off x="4057721" y="5285363"/>
            <a:ext cx="4076559" cy="5366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System Trading</a:t>
            </a:r>
            <a:endParaRPr 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523;p35"/>
          <p:cNvSpPr txBox="1">
            <a:spLocks/>
          </p:cNvSpPr>
          <p:nvPr/>
        </p:nvSpPr>
        <p:spPr>
          <a:xfrm>
            <a:off x="4057721" y="5731691"/>
            <a:ext cx="4076559" cy="2705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 &amp; Reinforcement learning</a:t>
            </a:r>
            <a:endParaRPr 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526;p35"/>
          <p:cNvCxnSpPr/>
          <p:nvPr/>
        </p:nvCxnSpPr>
        <p:spPr>
          <a:xfrm>
            <a:off x="4800600" y="6086387"/>
            <a:ext cx="2600325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279377" y="5547296"/>
            <a:ext cx="369116" cy="488887"/>
          </a:xfrm>
          <a:prstGeom prst="rect">
            <a:avLst/>
          </a:prstGeom>
        </p:spPr>
      </p:pic>
      <p:pic>
        <p:nvPicPr>
          <p:cNvPr id="1028" name="Picture 4" descr="Thank you - Free communications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60" y="2216546"/>
            <a:ext cx="1945481" cy="1945481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2938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3451" y="835429"/>
            <a:ext cx="12202353" cy="5187142"/>
            <a:chOff x="-3451" y="1055716"/>
            <a:chExt cx="12202353" cy="5187142"/>
          </a:xfrm>
        </p:grpSpPr>
        <p:pic>
          <p:nvPicPr>
            <p:cNvPr id="14" name="Picture 4" descr="https://img.freepik.com/premium-vector/business-candle-stick-graph-chart-stock-market_41981-1435.jpg?w=200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97" b="12642"/>
            <a:stretch/>
          </p:blipFill>
          <p:spPr bwMode="auto">
            <a:xfrm>
              <a:off x="-3451" y="1090237"/>
              <a:ext cx="12198902" cy="511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0" y="1055716"/>
              <a:ext cx="12198902" cy="5187142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Google Shape;523;p35"/>
          <p:cNvSpPr txBox="1">
            <a:spLocks/>
          </p:cNvSpPr>
          <p:nvPr/>
        </p:nvSpPr>
        <p:spPr>
          <a:xfrm>
            <a:off x="4057721" y="5285363"/>
            <a:ext cx="4076559" cy="5366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System Trading</a:t>
            </a:r>
            <a:endParaRPr 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523;p35"/>
          <p:cNvSpPr txBox="1">
            <a:spLocks/>
          </p:cNvSpPr>
          <p:nvPr/>
        </p:nvSpPr>
        <p:spPr>
          <a:xfrm>
            <a:off x="4057721" y="5731691"/>
            <a:ext cx="4076559" cy="2705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 &amp; Reinforcement learning</a:t>
            </a:r>
            <a:endParaRPr 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526;p35"/>
          <p:cNvCxnSpPr/>
          <p:nvPr/>
        </p:nvCxnSpPr>
        <p:spPr>
          <a:xfrm>
            <a:off x="4800600" y="6086387"/>
            <a:ext cx="2600325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279377" y="5547296"/>
            <a:ext cx="369116" cy="488887"/>
          </a:xfrm>
          <a:prstGeom prst="rect">
            <a:avLst/>
          </a:prstGeom>
        </p:spPr>
      </p:pic>
      <p:sp>
        <p:nvSpPr>
          <p:cNvPr id="12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46467" y="869950"/>
            <a:ext cx="426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https://cybosplus.github.io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-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85317" y="869950"/>
            <a:ext cx="426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https://cybosplus.github.io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-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6467" y="1395431"/>
            <a:ext cx="426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https://cybosplus.github.io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-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6467" y="1857096"/>
            <a:ext cx="426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https://cybosplus.github.io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-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0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602917"/>
              </p:ext>
            </p:extLst>
          </p:nvPr>
        </p:nvGraphicFramePr>
        <p:xfrm>
          <a:off x="813451" y="1329621"/>
          <a:ext cx="10529454" cy="5003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7" name="그룹 26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9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8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33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35" name="Google Shape;523;p35"/>
          <p:cNvSpPr txBox="1">
            <a:spLocks/>
          </p:cNvSpPr>
          <p:nvPr/>
        </p:nvSpPr>
        <p:spPr>
          <a:xfrm>
            <a:off x="813451" y="307413"/>
            <a:ext cx="3170074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Ⅱ.  </a:t>
            </a:r>
            <a:r>
              <a:rPr lang="ko-KR" altLang="en-US" dirty="0"/>
              <a:t>프로젝트 일정표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8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31137" y="1270117"/>
            <a:ext cx="10025027" cy="4887225"/>
            <a:chOff x="965438" y="1542010"/>
            <a:chExt cx="10025027" cy="4887225"/>
          </a:xfrm>
        </p:grpSpPr>
        <p:pic>
          <p:nvPicPr>
            <p:cNvPr id="4100" name="Picture 4" descr="The Python Logo | Python Software Found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504" y="1881032"/>
              <a:ext cx="4904531" cy="1656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File:Pandas logo.svg - Wikimedia Commons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1170" y="3192066"/>
              <a:ext cx="4279295" cy="1730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Visual Studio Code full logo transparent PNG - Stick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07" y="4563294"/>
              <a:ext cx="3276573" cy="168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38" y="5186958"/>
              <a:ext cx="1453754" cy="106084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238" y="2906859"/>
              <a:ext cx="1584945" cy="3985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47" y="3635743"/>
              <a:ext cx="1373201" cy="58851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095" y="4418249"/>
              <a:ext cx="844305" cy="52516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15" y="1542010"/>
              <a:ext cx="2771743" cy="158385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447" y="5117024"/>
              <a:ext cx="1312211" cy="1312211"/>
            </a:xfrm>
            <a:prstGeom prst="rect">
              <a:avLst/>
            </a:prstGeom>
          </p:spPr>
        </p:pic>
        <p:pic>
          <p:nvPicPr>
            <p:cNvPr id="4098" name="Picture 2" descr="JSP] 1. JSP이란? · linked2ev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182" y="3755522"/>
              <a:ext cx="723767" cy="132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218" y="2593589"/>
              <a:ext cx="1399377" cy="104953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714" y="1955552"/>
              <a:ext cx="2176318" cy="631132"/>
            </a:xfrm>
            <a:prstGeom prst="rect">
              <a:avLst/>
            </a:prstGeom>
          </p:spPr>
        </p:pic>
        <p:pic>
          <p:nvPicPr>
            <p:cNvPr id="15364" name="Picture 4" descr="GitHub Logo and symbol, meaning, history, PNG, brand"/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8183" y="3607206"/>
              <a:ext cx="4668442" cy="2625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43" name="그룹 42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45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44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48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50" name="Google Shape;523;p35"/>
          <p:cNvSpPr txBox="1">
            <a:spLocks/>
          </p:cNvSpPr>
          <p:nvPr/>
        </p:nvSpPr>
        <p:spPr>
          <a:xfrm>
            <a:off x="813451" y="307413"/>
            <a:ext cx="3130464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Ⅲ.  </a:t>
            </a:r>
            <a:r>
              <a:rPr lang="ko-KR" altLang="en-US" dirty="0"/>
              <a:t>프로젝트 개발 환경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079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img.freepik.com/premium-vector/business-candle-stick-graph-chart-stock-market_41981-1435.jpg?w=2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0485" r="6789" b="24224"/>
          <a:stretch/>
        </p:blipFill>
        <p:spPr bwMode="auto">
          <a:xfrm>
            <a:off x="-25400" y="1422400"/>
            <a:ext cx="12192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-6902" y="1050681"/>
            <a:ext cx="12198902" cy="518714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400" y="2832100"/>
            <a:ext cx="12224302" cy="1117600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sp>
        <p:nvSpPr>
          <p:cNvPr id="12" name="Google Shape;523;p35"/>
          <p:cNvSpPr txBox="1">
            <a:spLocks noGrp="1"/>
          </p:cNvSpPr>
          <p:nvPr>
            <p:ph type="ctrTitle"/>
          </p:nvPr>
        </p:nvSpPr>
        <p:spPr>
          <a:xfrm>
            <a:off x="1752599" y="3046428"/>
            <a:ext cx="5094768" cy="53660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및 구현</a:t>
            </a:r>
          </a:p>
        </p:txBody>
      </p:sp>
      <p:cxnSp>
        <p:nvCxnSpPr>
          <p:cNvPr id="14" name="Google Shape;526;p35"/>
          <p:cNvCxnSpPr/>
          <p:nvPr/>
        </p:nvCxnSpPr>
        <p:spPr>
          <a:xfrm>
            <a:off x="1878270" y="3720452"/>
            <a:ext cx="4565060" cy="0"/>
          </a:xfrm>
          <a:prstGeom prst="straightConnector1">
            <a:avLst/>
          </a:prstGeom>
          <a:noFill/>
          <a:ln w="444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그룹 22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24" name="그룹 23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26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25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6" y="3209925"/>
            <a:ext cx="363833" cy="6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4377">
            <a:off x="3080784" y="-819387"/>
            <a:ext cx="7452766" cy="7452766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9223807" y="90000"/>
            <a:ext cx="3263469" cy="766892"/>
            <a:chOff x="9223807" y="90000"/>
            <a:chExt cx="3263469" cy="766892"/>
          </a:xfrm>
        </p:grpSpPr>
        <p:grpSp>
          <p:nvGrpSpPr>
            <p:cNvPr id="70" name="그룹 69"/>
            <p:cNvGrpSpPr/>
            <p:nvPr/>
          </p:nvGrpSpPr>
          <p:grpSpPr>
            <a:xfrm>
              <a:off x="9223807" y="90000"/>
              <a:ext cx="3263469" cy="694727"/>
              <a:chOff x="9223807" y="90000"/>
              <a:chExt cx="3263469" cy="694727"/>
            </a:xfrm>
          </p:grpSpPr>
          <p:sp>
            <p:nvSpPr>
              <p:cNvPr id="74" name="Google Shape;523;p35"/>
              <p:cNvSpPr txBox="1">
                <a:spLocks/>
              </p:cNvSpPr>
              <p:nvPr/>
            </p:nvSpPr>
            <p:spPr>
              <a:xfrm>
                <a:off x="9223807" y="90000"/>
                <a:ext cx="3263469" cy="536600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3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System Trading</a:t>
                </a:r>
                <a:endParaRPr lang="en-US" sz="3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Google Shape;523;p35"/>
              <p:cNvSpPr txBox="1">
                <a:spLocks/>
              </p:cNvSpPr>
              <p:nvPr/>
            </p:nvSpPr>
            <p:spPr>
              <a:xfrm>
                <a:off x="9233330" y="514198"/>
                <a:ext cx="3130464" cy="270529"/>
              </a:xfrm>
              <a:prstGeom prst="rect">
                <a:avLst/>
              </a:prstGeom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en-US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Deep learning &amp; Reinforcement learning</a:t>
                </a:r>
              </a:p>
            </p:txBody>
          </p:sp>
        </p:grpSp>
        <p:cxnSp>
          <p:nvCxnSpPr>
            <p:cNvPr id="72" name="Google Shape;526;p35"/>
            <p:cNvCxnSpPr/>
            <p:nvPr/>
          </p:nvCxnSpPr>
          <p:spPr>
            <a:xfrm>
              <a:off x="9323094" y="856892"/>
              <a:ext cx="2583157" cy="0"/>
            </a:xfrm>
            <a:prstGeom prst="straightConnector1">
              <a:avLst/>
            </a:pr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77" name="Google Shape;523;p35"/>
          <p:cNvSpPr txBox="1">
            <a:spLocks/>
          </p:cNvSpPr>
          <p:nvPr/>
        </p:nvSpPr>
        <p:spPr>
          <a:xfrm>
            <a:off x="9361194" y="6563895"/>
            <a:ext cx="2837708" cy="23514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Data 15th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2861" y="288155"/>
            <a:ext cx="394212" cy="522125"/>
          </a:xfrm>
          <a:prstGeom prst="rect">
            <a:avLst/>
          </a:prstGeom>
        </p:spPr>
      </p:pic>
      <p:sp>
        <p:nvSpPr>
          <p:cNvPr id="112" name="Google Shape;523;p35"/>
          <p:cNvSpPr txBox="1">
            <a:spLocks/>
          </p:cNvSpPr>
          <p:nvPr/>
        </p:nvSpPr>
        <p:spPr>
          <a:xfrm>
            <a:off x="813451" y="307413"/>
            <a:ext cx="3130464" cy="433577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0"/>
              </a:spcBef>
              <a:buNone/>
              <a:defRPr sz="2200" b="1"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시스템 설계 및 구현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005432" y="1955240"/>
            <a:ext cx="10181135" cy="3347351"/>
            <a:chOff x="1005432" y="1955240"/>
            <a:chExt cx="10181135" cy="3347351"/>
          </a:xfrm>
        </p:grpSpPr>
        <p:sp>
          <p:nvSpPr>
            <p:cNvPr id="78" name="Google Shape;524;p35"/>
            <p:cNvSpPr txBox="1">
              <a:spLocks/>
            </p:cNvSpPr>
            <p:nvPr/>
          </p:nvSpPr>
          <p:spPr>
            <a:xfrm>
              <a:off x="1524000" y="3602038"/>
              <a:ext cx="9144000" cy="1655762"/>
            </a:xfrm>
            <a:prstGeom prst="rect">
              <a:avLst/>
            </a:prstGeom>
            <a:effectLst>
              <a:outerShdw blurRad="254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팀장 황현준  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 김민건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김성진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김영운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권준섭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윤성한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육각형 79"/>
            <p:cNvSpPr/>
            <p:nvPr/>
          </p:nvSpPr>
          <p:spPr>
            <a:xfrm>
              <a:off x="1005432" y="3095895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 증권 </a:t>
              </a:r>
              <a:r>
                <a:rPr lang="en-US" altLang="ko-KR" sz="1200" b="1" dirty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endParaRPr lang="ko-KR" altLang="en-US" sz="1200" b="1" dirty="0">
                <a:solidFill>
                  <a:srgbClr val="40404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육각형 80"/>
            <p:cNvSpPr/>
            <p:nvPr/>
          </p:nvSpPr>
          <p:spPr>
            <a:xfrm>
              <a:off x="2118802" y="3658868"/>
              <a:ext cx="1296785" cy="1039091"/>
            </a:xfrm>
            <a:prstGeom prst="hexagon">
              <a:avLst/>
            </a:pr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127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1400" b="1" dirty="0" smtClean="0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127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육각형 81"/>
            <p:cNvSpPr/>
            <p:nvPr/>
          </p:nvSpPr>
          <p:spPr>
            <a:xfrm>
              <a:off x="3218037" y="3082503"/>
              <a:ext cx="1296785" cy="1070956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Selenium</a:t>
              </a:r>
            </a:p>
            <a:p>
              <a:pPr algn="ctr"/>
              <a:r>
                <a:rPr lang="en-US" altLang="ko-KR" sz="1000" b="1" dirty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000" b="1" dirty="0" smtClean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KRX, DART)</a:t>
              </a:r>
              <a:endParaRPr lang="ko-KR" altLang="en-US" sz="1000" b="1" dirty="0">
                <a:solidFill>
                  <a:srgbClr val="40404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육각형 82"/>
            <p:cNvSpPr/>
            <p:nvPr/>
          </p:nvSpPr>
          <p:spPr>
            <a:xfrm>
              <a:off x="7667903" y="1955240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F68E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68E2F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 End</a:t>
              </a:r>
              <a:endParaRPr lang="ko-KR" altLang="en-US" sz="1200" b="1" dirty="0">
                <a:solidFill>
                  <a:srgbClr val="F68E2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육각형 83"/>
            <p:cNvSpPr/>
            <p:nvPr/>
          </p:nvSpPr>
          <p:spPr>
            <a:xfrm>
              <a:off x="5454442" y="3105131"/>
              <a:ext cx="1296785" cy="1039091"/>
            </a:xfrm>
            <a:prstGeom prst="hexagon">
              <a:avLst/>
            </a:prstGeom>
            <a:solidFill>
              <a:srgbClr val="C62127"/>
            </a:solidFill>
            <a:ln w="101600">
              <a:solidFill>
                <a:srgbClr val="C6212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127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트레이딩 시스템</a:t>
              </a:r>
            </a:p>
          </p:txBody>
        </p:sp>
        <p:sp>
          <p:nvSpPr>
            <p:cNvPr id="85" name="육각형 84"/>
            <p:cNvSpPr/>
            <p:nvPr/>
          </p:nvSpPr>
          <p:spPr>
            <a:xfrm>
              <a:off x="4340590" y="3658867"/>
              <a:ext cx="1296785" cy="1052669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18AA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육각형 85"/>
            <p:cNvSpPr/>
            <p:nvPr/>
          </p:nvSpPr>
          <p:spPr>
            <a:xfrm>
              <a:off x="5455650" y="4239094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C62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육각형 86"/>
            <p:cNvSpPr/>
            <p:nvPr/>
          </p:nvSpPr>
          <p:spPr>
            <a:xfrm>
              <a:off x="3224782" y="4248811"/>
              <a:ext cx="1296785" cy="1039091"/>
            </a:xfrm>
            <a:prstGeom prst="hexagon">
              <a:avLst/>
            </a:prstGeom>
            <a:solidFill>
              <a:srgbClr val="18AA9D"/>
            </a:solidFill>
            <a:ln w="101600">
              <a:solidFill>
                <a:srgbClr val="18AA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127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1400" b="1" dirty="0" smtClean="0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127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12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육각형 87"/>
            <p:cNvSpPr/>
            <p:nvPr/>
          </p:nvSpPr>
          <p:spPr>
            <a:xfrm>
              <a:off x="6562386" y="3664133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C62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육각형 88"/>
            <p:cNvSpPr/>
            <p:nvPr/>
          </p:nvSpPr>
          <p:spPr>
            <a:xfrm>
              <a:off x="2116672" y="2521641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404040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Investing API</a:t>
              </a:r>
              <a:endParaRPr lang="ko-KR" altLang="en-US" sz="1200" b="1" dirty="0">
                <a:solidFill>
                  <a:srgbClr val="404040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육각형 89"/>
            <p:cNvSpPr/>
            <p:nvPr/>
          </p:nvSpPr>
          <p:spPr>
            <a:xfrm>
              <a:off x="7674486" y="3096686"/>
              <a:ext cx="1296193" cy="1038300"/>
            </a:xfrm>
            <a:prstGeom prst="hexagon">
              <a:avLst/>
            </a:prstGeom>
            <a:solidFill>
              <a:srgbClr val="F68E2F"/>
            </a:solidFill>
            <a:ln w="101600">
              <a:solidFill>
                <a:srgbClr val="F68E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육각형 90"/>
            <p:cNvSpPr/>
            <p:nvPr/>
          </p:nvSpPr>
          <p:spPr>
            <a:xfrm>
              <a:off x="6551933" y="2530961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C621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120" y="3901412"/>
              <a:ext cx="837724" cy="628293"/>
            </a:xfrm>
            <a:prstGeom prst="rect">
              <a:avLst/>
            </a:prstGeom>
            <a:noFill/>
          </p:spPr>
        </p:pic>
        <p:pic>
          <p:nvPicPr>
            <p:cNvPr id="93" name="Picture 4" descr="매니쉬] 순수의 시대 - 박유천 바람에 대한 변명(辨明) : 네이버 블로그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859" y="4310224"/>
              <a:ext cx="992366" cy="992367"/>
            </a:xfrm>
            <a:prstGeom prst="rect">
              <a:avLst/>
            </a:prstGeom>
            <a:noFill/>
            <a:effectLst>
              <a:softEdge rad="266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모서리가 둥근 직사각형 93"/>
            <p:cNvSpPr/>
            <p:nvPr/>
          </p:nvSpPr>
          <p:spPr>
            <a:xfrm>
              <a:off x="5677123" y="4192103"/>
              <a:ext cx="853838" cy="406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C62127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DL</a:t>
              </a:r>
              <a:endParaRPr lang="ko-KR" altLang="en-US" sz="1200" b="1" dirty="0">
                <a:solidFill>
                  <a:srgbClr val="C62127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2240" y="3838824"/>
              <a:ext cx="597078" cy="597078"/>
            </a:xfrm>
            <a:prstGeom prst="rect">
              <a:avLst/>
            </a:prstGeom>
          </p:spPr>
        </p:pic>
        <p:sp>
          <p:nvSpPr>
            <p:cNvPr id="96" name="모서리가 둥근 직사각형 95"/>
            <p:cNvSpPr/>
            <p:nvPr/>
          </p:nvSpPr>
          <p:spPr>
            <a:xfrm>
              <a:off x="6859480" y="4372687"/>
              <a:ext cx="702596" cy="31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C62127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Model</a:t>
              </a:r>
              <a:endParaRPr lang="ko-KR" altLang="en-US" sz="1200" b="1" dirty="0">
                <a:solidFill>
                  <a:srgbClr val="C62127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7" name="Picture 12" descr="대신증권 크레온 (온라인 전용) - Google Play 앱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65" y="2677784"/>
              <a:ext cx="535120" cy="53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모서리가 둥근 직사각형 97"/>
            <p:cNvSpPr/>
            <p:nvPr/>
          </p:nvSpPr>
          <p:spPr>
            <a:xfrm>
              <a:off x="6849027" y="3246696"/>
              <a:ext cx="702596" cy="31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C62127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Creon</a:t>
              </a:r>
            </a:p>
          </p:txBody>
        </p:sp>
        <p:sp>
          <p:nvSpPr>
            <p:cNvPr id="99" name="육각형 98"/>
            <p:cNvSpPr/>
            <p:nvPr/>
          </p:nvSpPr>
          <p:spPr>
            <a:xfrm>
              <a:off x="8781838" y="3658867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F68E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68E2F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Back End</a:t>
              </a:r>
              <a:endParaRPr lang="ko-KR" altLang="en-US" sz="1200" b="1" dirty="0">
                <a:solidFill>
                  <a:srgbClr val="F68E2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육각형 99"/>
            <p:cNvSpPr/>
            <p:nvPr/>
          </p:nvSpPr>
          <p:spPr>
            <a:xfrm>
              <a:off x="8769268" y="2521640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F68E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육각형 100"/>
            <p:cNvSpPr/>
            <p:nvPr/>
          </p:nvSpPr>
          <p:spPr>
            <a:xfrm>
              <a:off x="9889782" y="4215558"/>
              <a:ext cx="1296785" cy="1039091"/>
            </a:xfrm>
            <a:prstGeom prst="hexagon">
              <a:avLst/>
            </a:prstGeom>
            <a:solidFill>
              <a:srgbClr val="F8F3ED"/>
            </a:solidFill>
            <a:ln w="101600">
              <a:solidFill>
                <a:srgbClr val="F68E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10066053" y="4219641"/>
              <a:ext cx="930465" cy="957206"/>
              <a:chOff x="8596199" y="4644555"/>
              <a:chExt cx="1106736" cy="1174362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4787" y="5381006"/>
                <a:ext cx="589562" cy="437911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128" y="4644555"/>
                <a:ext cx="958879" cy="490735"/>
              </a:xfrm>
              <a:prstGeom prst="rect">
                <a:avLst/>
              </a:prstGeom>
            </p:spPr>
          </p:pic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6199" y="5091996"/>
                <a:ext cx="1106736" cy="332290"/>
              </a:xfrm>
              <a:prstGeom prst="rect">
                <a:avLst/>
              </a:prstGeom>
            </p:spPr>
          </p:pic>
        </p:grpSp>
        <p:grpSp>
          <p:nvGrpSpPr>
            <p:cNvPr id="103" name="그룹 102"/>
            <p:cNvGrpSpPr/>
            <p:nvPr/>
          </p:nvGrpSpPr>
          <p:grpSpPr>
            <a:xfrm>
              <a:off x="9077393" y="2611328"/>
              <a:ext cx="724805" cy="1022584"/>
              <a:chOff x="9077394" y="2572980"/>
              <a:chExt cx="724805" cy="1022584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62" b="42241"/>
              <a:stretch/>
            </p:blipFill>
            <p:spPr>
              <a:xfrm>
                <a:off x="9077394" y="2572980"/>
                <a:ext cx="724805" cy="323849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5900" y="3015945"/>
                <a:ext cx="487791" cy="579619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08" b="-1"/>
              <a:stretch/>
            </p:blipFill>
            <p:spPr>
              <a:xfrm>
                <a:off x="9077394" y="2926432"/>
                <a:ext cx="724805" cy="171452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7694761" y="3333232"/>
              <a:ext cx="1255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12700" dist="63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8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0325"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0325"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5397</TotalTime>
  <Words>4167</Words>
  <Application>Microsoft Office PowerPoint</Application>
  <PresentationFormat>와이드스크린</PresentationFormat>
  <Paragraphs>858</Paragraphs>
  <Slides>58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69" baseType="lpstr">
      <vt:lpstr>맑은 고딕</vt:lpstr>
      <vt:lpstr>휴먼모음T</vt:lpstr>
      <vt:lpstr>나눔고딕</vt:lpstr>
      <vt:lpstr>NanumGothic</vt:lpstr>
      <vt:lpstr>Arial</vt:lpstr>
      <vt:lpstr>Calibri Light</vt:lpstr>
      <vt:lpstr>Wingdings</vt:lpstr>
      <vt:lpstr>Calibri</vt:lpstr>
      <vt:lpstr>Office 테마</vt:lpstr>
      <vt:lpstr>1_Office 테마</vt:lpstr>
      <vt:lpstr>Office 테마 2013 - 2022</vt:lpstr>
      <vt:lpstr>System Trading</vt:lpstr>
      <vt:lpstr>I N D E X</vt:lpstr>
      <vt:lpstr>01. 프로젝트 개요</vt:lpstr>
      <vt:lpstr>PowerPoint 프레젠테이션</vt:lpstr>
      <vt:lpstr>PowerPoint 프레젠테이션</vt:lpstr>
      <vt:lpstr>PowerPoint 프레젠테이션</vt:lpstr>
      <vt:lpstr>PowerPoint 프레젠테이션</vt:lpstr>
      <vt:lpstr>02. 시스템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실행 및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보완 및 개선점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트레이딩 시스템 </dc:title>
  <dc:creator>Mr.Yoon</dc:creator>
  <cp:lastModifiedBy>TJ</cp:lastModifiedBy>
  <cp:revision>263</cp:revision>
  <dcterms:created xsi:type="dcterms:W3CDTF">2022-12-20T01:35:21Z</dcterms:created>
  <dcterms:modified xsi:type="dcterms:W3CDTF">2023-01-11T06:24:18Z</dcterms:modified>
</cp:coreProperties>
</file>